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notesMasterIdLst>
    <p:notesMasterId r:id="rId52"/>
  </p:notesMasterIdLst>
  <p:handoutMasterIdLst>
    <p:handoutMasterId r:id="rId53"/>
  </p:handoutMasterIdLst>
  <p:sldIdLst>
    <p:sldId id="256" r:id="rId2"/>
    <p:sldId id="1020" r:id="rId3"/>
    <p:sldId id="1103" r:id="rId4"/>
    <p:sldId id="1097" r:id="rId5"/>
    <p:sldId id="968" r:id="rId6"/>
    <p:sldId id="1099" r:id="rId7"/>
    <p:sldId id="969" r:id="rId8"/>
    <p:sldId id="1100" r:id="rId9"/>
    <p:sldId id="970" r:id="rId10"/>
    <p:sldId id="1102" r:id="rId11"/>
    <p:sldId id="996" r:id="rId12"/>
    <p:sldId id="1096" r:id="rId13"/>
    <p:sldId id="1016" r:id="rId14"/>
    <p:sldId id="1022" r:id="rId15"/>
    <p:sldId id="1051" r:id="rId16"/>
    <p:sldId id="1081" r:id="rId17"/>
    <p:sldId id="979" r:id="rId18"/>
    <p:sldId id="1017" r:id="rId19"/>
    <p:sldId id="1072" r:id="rId20"/>
    <p:sldId id="1007" r:id="rId21"/>
    <p:sldId id="1073" r:id="rId22"/>
    <p:sldId id="1052" r:id="rId23"/>
    <p:sldId id="1076" r:id="rId24"/>
    <p:sldId id="1074" r:id="rId25"/>
    <p:sldId id="1033" r:id="rId26"/>
    <p:sldId id="981" r:id="rId27"/>
    <p:sldId id="1077" r:id="rId28"/>
    <p:sldId id="976" r:id="rId29"/>
    <p:sldId id="334" r:id="rId30"/>
    <p:sldId id="1057" r:id="rId31"/>
    <p:sldId id="1078" r:id="rId32"/>
    <p:sldId id="1083" r:id="rId33"/>
    <p:sldId id="1011" r:id="rId34"/>
    <p:sldId id="1066" r:id="rId35"/>
    <p:sldId id="1079" r:id="rId36"/>
    <p:sldId id="958" r:id="rId37"/>
    <p:sldId id="1046" r:id="rId38"/>
    <p:sldId id="1032" r:id="rId39"/>
    <p:sldId id="974" r:id="rId40"/>
    <p:sldId id="1084" r:id="rId41"/>
    <p:sldId id="1061" r:id="rId42"/>
    <p:sldId id="1082" r:id="rId43"/>
    <p:sldId id="1075" r:id="rId44"/>
    <p:sldId id="1063" r:id="rId45"/>
    <p:sldId id="997" r:id="rId46"/>
    <p:sldId id="1080" r:id="rId47"/>
    <p:sldId id="1104" r:id="rId48"/>
    <p:sldId id="1098" r:id="rId49"/>
    <p:sldId id="1095" r:id="rId50"/>
    <p:sldId id="1067" r:id="rId51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715C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3695" autoAdjust="0"/>
  </p:normalViewPr>
  <p:slideViewPr>
    <p:cSldViewPr showGuides="1">
      <p:cViewPr varScale="1">
        <p:scale>
          <a:sx n="70" d="100"/>
          <a:sy n="70" d="100"/>
        </p:scale>
        <p:origin x="1498" y="58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397A73-C664-4C47-91C6-55AC6BA87D2A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157B173-35F3-40FE-9C41-87FC2F9457BF}">
      <dgm:prSet phldrT="[Tekst]" custT="1"/>
      <dgm:spPr/>
      <dgm:t>
        <a:bodyPr/>
        <a:lstStyle/>
        <a:p>
          <a:r>
            <a:rPr lang="pl-PL" sz="1400" b="1" dirty="0">
              <a:latin typeface="Open Sans" pitchFamily="2" charset="0"/>
              <a:ea typeface="Open Sans" pitchFamily="2" charset="0"/>
              <a:cs typeface="Open Sans" pitchFamily="2" charset="0"/>
            </a:rPr>
            <a:t>Wartość projektu&gt;100 tys. euro</a:t>
          </a:r>
        </a:p>
      </dgm:t>
    </dgm:pt>
    <dgm:pt modelId="{BCA59CA5-40D8-4924-B79B-3E127ADB86F1}" type="parTrans" cxnId="{9CE19619-B3F9-449F-866C-0605B977A3CC}">
      <dgm:prSet/>
      <dgm:spPr/>
      <dgm:t>
        <a:bodyPr/>
        <a:lstStyle/>
        <a:p>
          <a:endParaRPr lang="pl-PL"/>
        </a:p>
      </dgm:t>
    </dgm:pt>
    <dgm:pt modelId="{93DA10CA-742A-4689-BDC5-26C35C1F4F0F}" type="sibTrans" cxnId="{9CE19619-B3F9-449F-866C-0605B977A3CC}">
      <dgm:prSet/>
      <dgm:spPr/>
      <dgm:t>
        <a:bodyPr/>
        <a:lstStyle/>
        <a:p>
          <a:endParaRPr lang="pl-PL"/>
        </a:p>
      </dgm:t>
    </dgm:pt>
    <dgm:pt modelId="{DE56D6D3-7277-4B83-9173-915C1701A3D3}">
      <dgm:prSet phldrT="[Tekst]" custT="1"/>
      <dgm:spPr/>
      <dgm:t>
        <a:bodyPr/>
        <a:lstStyle/>
        <a:p>
          <a:r>
            <a:rPr lang="pl-PL" sz="2000" b="1" dirty="0">
              <a:latin typeface="Open Sans" pitchFamily="2" charset="0"/>
              <a:ea typeface="Open Sans" pitchFamily="2" charset="0"/>
              <a:cs typeface="Open Sans" pitchFamily="2" charset="0"/>
            </a:rPr>
            <a:t>Kiedy?</a:t>
          </a:r>
        </a:p>
      </dgm:t>
    </dgm:pt>
    <dgm:pt modelId="{AF4ABE9A-D778-467F-A127-62BCE1F36FAE}" type="parTrans" cxnId="{F87C3BA2-EA70-4A75-8315-D342D060B9FD}">
      <dgm:prSet/>
      <dgm:spPr/>
      <dgm:t>
        <a:bodyPr/>
        <a:lstStyle/>
        <a:p>
          <a:endParaRPr lang="pl-PL"/>
        </a:p>
      </dgm:t>
    </dgm:pt>
    <dgm:pt modelId="{939587D1-1BE3-47D8-B6A5-C11DC05E15E8}" type="sibTrans" cxnId="{F87C3BA2-EA70-4A75-8315-D342D060B9FD}">
      <dgm:prSet/>
      <dgm:spPr/>
      <dgm:t>
        <a:bodyPr/>
        <a:lstStyle/>
        <a:p>
          <a:endParaRPr lang="pl-PL"/>
        </a:p>
      </dgm:t>
    </dgm:pt>
    <dgm:pt modelId="{9CCF6AC5-B6B1-40D8-A27D-BE436BA81A5E}">
      <dgm:prSet phldrT="[Tekst]" custT="1"/>
      <dgm:spPr>
        <a:solidFill>
          <a:schemeClr val="bg2">
            <a:lumMod val="95000"/>
          </a:schemeClr>
        </a:solidFill>
      </dgm:spPr>
      <dgm:t>
        <a:bodyPr/>
        <a:lstStyle/>
        <a:p>
          <a:r>
            <a:rPr lang="pl-PL" sz="2400" b="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niezwłocznie po rozpoczęciu fizycznej realizacji projektu, przez 3 lata od zakończenia projektu</a:t>
          </a:r>
          <a:endParaRPr lang="pl-PL" sz="2400" b="1" dirty="0">
            <a:solidFill>
              <a:schemeClr val="tx1"/>
            </a:solidFill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A3B50818-1A63-4C9D-AB11-2388BA746CF2}" type="parTrans" cxnId="{E8FF3438-4566-4F34-B380-16C6E0A56E02}">
      <dgm:prSet/>
      <dgm:spPr/>
      <dgm:t>
        <a:bodyPr/>
        <a:lstStyle/>
        <a:p>
          <a:endParaRPr lang="pl-PL"/>
        </a:p>
      </dgm:t>
    </dgm:pt>
    <dgm:pt modelId="{314202B7-CFA9-45CE-9E6D-5F6579B4648D}" type="sibTrans" cxnId="{E8FF3438-4566-4F34-B380-16C6E0A56E02}">
      <dgm:prSet/>
      <dgm:spPr/>
      <dgm:t>
        <a:bodyPr/>
        <a:lstStyle/>
        <a:p>
          <a:endParaRPr lang="pl-PL"/>
        </a:p>
      </dgm:t>
    </dgm:pt>
    <dgm:pt modelId="{770567F9-1D6D-4D2B-8779-8D6E9D6EB5A1}">
      <dgm:prSet phldrT="[Tekst]" custT="1"/>
      <dgm:spPr/>
      <dgm:t>
        <a:bodyPr/>
        <a:lstStyle/>
        <a:p>
          <a:r>
            <a:rPr lang="pl-PL" sz="2000" b="1" dirty="0">
              <a:latin typeface="Open Sans" pitchFamily="2" charset="0"/>
              <a:ea typeface="Open Sans" pitchFamily="2" charset="0"/>
              <a:cs typeface="Open Sans" pitchFamily="2" charset="0"/>
            </a:rPr>
            <a:t>Gdzie?</a:t>
          </a:r>
        </a:p>
      </dgm:t>
    </dgm:pt>
    <dgm:pt modelId="{5F645171-7B7F-4460-BDA6-616C088C5829}" type="parTrans" cxnId="{A4BF7992-F3FB-429F-8787-91B3C7CD288B}">
      <dgm:prSet/>
      <dgm:spPr/>
      <dgm:t>
        <a:bodyPr/>
        <a:lstStyle/>
        <a:p>
          <a:endParaRPr lang="pl-PL"/>
        </a:p>
      </dgm:t>
    </dgm:pt>
    <dgm:pt modelId="{B193E04C-F6B6-4B40-88E0-F31DD27E1BCA}" type="sibTrans" cxnId="{A4BF7992-F3FB-429F-8787-91B3C7CD288B}">
      <dgm:prSet/>
      <dgm:spPr/>
      <dgm:t>
        <a:bodyPr/>
        <a:lstStyle/>
        <a:p>
          <a:endParaRPr lang="pl-PL"/>
        </a:p>
      </dgm:t>
    </dgm:pt>
    <dgm:pt modelId="{9FBD1781-DC6B-4412-8161-4E1283E0AAF2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pl-PL" sz="24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w miejscu realizacji projektu, dobrze widocznym, ogólnie dostępnym, gdzie największa liczba osób będzie mogła zapoznać się z treścią tablicy</a:t>
          </a:r>
        </a:p>
      </dgm:t>
    </dgm:pt>
    <dgm:pt modelId="{198D858D-375F-4F9F-BBAC-EDEEDA2F84A6}" type="parTrans" cxnId="{88BFE899-92A2-4AF5-A76D-CE44C3BE5DDD}">
      <dgm:prSet/>
      <dgm:spPr/>
      <dgm:t>
        <a:bodyPr/>
        <a:lstStyle/>
        <a:p>
          <a:endParaRPr lang="pl-PL"/>
        </a:p>
      </dgm:t>
    </dgm:pt>
    <dgm:pt modelId="{087E0152-D670-4F42-AADB-636EFFA7C0E5}" type="sibTrans" cxnId="{88BFE899-92A2-4AF5-A76D-CE44C3BE5DDD}">
      <dgm:prSet/>
      <dgm:spPr/>
      <dgm:t>
        <a:bodyPr/>
        <a:lstStyle/>
        <a:p>
          <a:endParaRPr lang="pl-PL"/>
        </a:p>
      </dgm:t>
    </dgm:pt>
    <dgm:pt modelId="{25074659-E9A2-4B4B-AE27-C5BD19445935}">
      <dgm:prSet phldrT="[Tekst]" custT="1"/>
      <dgm:spPr>
        <a:solidFill>
          <a:schemeClr val="bg1">
            <a:lumMod val="95000"/>
          </a:schemeClr>
        </a:solidFill>
        <a:effectLst>
          <a:softEdge rad="0"/>
        </a:effectLst>
      </dgm:spPr>
      <dgm:t>
        <a:bodyPr/>
        <a:lstStyle/>
        <a:p>
          <a:r>
            <a:rPr lang="pl-PL" sz="1800" b="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projekt obejmuje prace budowlane, infrastrukturę, inwestycje rzeczowe, zakup sprzętu oraz jest wspierany z EFRR</a:t>
          </a:r>
        </a:p>
      </dgm:t>
    </dgm:pt>
    <dgm:pt modelId="{B3811B10-533A-4002-91BB-F88BEC5CF8DE}" type="parTrans" cxnId="{1DFA7266-1B0F-4681-940A-AB6B817DDF73}">
      <dgm:prSet/>
      <dgm:spPr/>
      <dgm:t>
        <a:bodyPr/>
        <a:lstStyle/>
        <a:p>
          <a:endParaRPr lang="pl-PL"/>
        </a:p>
      </dgm:t>
    </dgm:pt>
    <dgm:pt modelId="{87A655F7-0EEB-4316-BCE7-E3D579871846}" type="sibTrans" cxnId="{1DFA7266-1B0F-4681-940A-AB6B817DDF73}">
      <dgm:prSet/>
      <dgm:spPr/>
      <dgm:t>
        <a:bodyPr/>
        <a:lstStyle/>
        <a:p>
          <a:endParaRPr lang="pl-PL"/>
        </a:p>
      </dgm:t>
    </dgm:pt>
    <dgm:pt modelId="{BEF01E19-52B1-40D2-9F35-2B1EFE55E26A}">
      <dgm:prSet phldrT="[Tekst]"/>
      <dgm:spPr/>
      <dgm:t>
        <a:bodyPr/>
        <a:lstStyle/>
        <a:p>
          <a:r>
            <a:rPr lang="pl-PL" b="1" dirty="0">
              <a:latin typeface="Open Sans" pitchFamily="2" charset="0"/>
              <a:ea typeface="Open Sans" pitchFamily="2" charset="0"/>
              <a:cs typeface="Open Sans" pitchFamily="2" charset="0"/>
            </a:rPr>
            <a:t>Wartość projektu&gt;500 tys. euro</a:t>
          </a:r>
        </a:p>
      </dgm:t>
    </dgm:pt>
    <dgm:pt modelId="{306CF212-32B8-4F02-9558-3E30AFCE3C10}" type="parTrans" cxnId="{400B7766-85DE-47B0-9EFB-A8776FBBED24}">
      <dgm:prSet/>
      <dgm:spPr/>
      <dgm:t>
        <a:bodyPr/>
        <a:lstStyle/>
        <a:p>
          <a:endParaRPr lang="pl-PL"/>
        </a:p>
      </dgm:t>
    </dgm:pt>
    <dgm:pt modelId="{BE99709D-29E0-44F3-8BBA-47720F3A6A78}" type="sibTrans" cxnId="{400B7766-85DE-47B0-9EFB-A8776FBBED24}">
      <dgm:prSet/>
      <dgm:spPr/>
      <dgm:t>
        <a:bodyPr/>
        <a:lstStyle/>
        <a:p>
          <a:endParaRPr lang="pl-PL"/>
        </a:p>
      </dgm:t>
    </dgm:pt>
    <dgm:pt modelId="{63C7BCD6-754E-427E-9ACC-A67A3823CD00}">
      <dgm:prSet phldrT="[Tekst]" custT="1"/>
      <dgm:spPr>
        <a:solidFill>
          <a:schemeClr val="bg1">
            <a:lumMod val="95000"/>
          </a:schemeClr>
        </a:solidFill>
        <a:effectLst>
          <a:softEdge rad="0"/>
        </a:effectLst>
      </dgm:spPr>
      <dgm:t>
        <a:bodyPr/>
        <a:lstStyle/>
        <a:p>
          <a:r>
            <a:rPr lang="pl-PL" sz="1800" b="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projekt obejmuje prace budowlane, infrastrukturę, inwestycje rzeczowe, zakup sprzętu oraz jest wspierany z EFS Plus</a:t>
          </a:r>
        </a:p>
      </dgm:t>
    </dgm:pt>
    <dgm:pt modelId="{5CDD781E-D8D8-4E38-A345-7BE156AF4320}" type="parTrans" cxnId="{45885762-712C-4EB5-8E14-8DC5EBA17B3B}">
      <dgm:prSet/>
      <dgm:spPr/>
      <dgm:t>
        <a:bodyPr/>
        <a:lstStyle/>
        <a:p>
          <a:endParaRPr lang="pl-PL"/>
        </a:p>
      </dgm:t>
    </dgm:pt>
    <dgm:pt modelId="{2D031F54-95F3-4BB9-9C38-20CC422C0FEA}" type="sibTrans" cxnId="{45885762-712C-4EB5-8E14-8DC5EBA17B3B}">
      <dgm:prSet/>
      <dgm:spPr/>
      <dgm:t>
        <a:bodyPr/>
        <a:lstStyle/>
        <a:p>
          <a:endParaRPr lang="pl-PL"/>
        </a:p>
      </dgm:t>
    </dgm:pt>
    <dgm:pt modelId="{33CF710E-3251-4C86-8FF4-7DB4EE20E92E}" type="pres">
      <dgm:prSet presAssocID="{8A397A73-C664-4C47-91C6-55AC6BA87D2A}" presName="Name0" presStyleCnt="0">
        <dgm:presLayoutVars>
          <dgm:dir/>
          <dgm:animLvl val="lvl"/>
          <dgm:resizeHandles val="exact"/>
        </dgm:presLayoutVars>
      </dgm:prSet>
      <dgm:spPr/>
    </dgm:pt>
    <dgm:pt modelId="{100573B7-DFD7-44A1-8202-63DDB1EDDDD0}" type="pres">
      <dgm:prSet presAssocID="{F157B173-35F3-40FE-9C41-87FC2F9457BF}" presName="linNode" presStyleCnt="0"/>
      <dgm:spPr/>
    </dgm:pt>
    <dgm:pt modelId="{4624A1D4-7AF2-4C76-BD8F-CB2F955EB8F5}" type="pres">
      <dgm:prSet presAssocID="{F157B173-35F3-40FE-9C41-87FC2F9457BF}" presName="parentText" presStyleLbl="node1" presStyleIdx="0" presStyleCnt="8" custScaleX="42268" custScaleY="1157855" custLinFactY="200000" custLinFactNeighborX="-20607" custLinFactNeighborY="263147">
        <dgm:presLayoutVars>
          <dgm:chMax val="1"/>
          <dgm:bulletEnabled val="1"/>
        </dgm:presLayoutVars>
      </dgm:prSet>
      <dgm:spPr/>
    </dgm:pt>
    <dgm:pt modelId="{675B32B4-9618-43B1-AE81-9B7D4A32342A}" type="pres">
      <dgm:prSet presAssocID="{93DA10CA-742A-4689-BDC5-26C35C1F4F0F}" presName="sp" presStyleCnt="0"/>
      <dgm:spPr/>
    </dgm:pt>
    <dgm:pt modelId="{9955422E-AF4E-4A97-880C-E82838270271}" type="pres">
      <dgm:prSet presAssocID="{BEF01E19-52B1-40D2-9F35-2B1EFE55E26A}" presName="linNode" presStyleCnt="0"/>
      <dgm:spPr/>
    </dgm:pt>
    <dgm:pt modelId="{852B1C5C-0168-4C42-A188-5705EB3C0107}" type="pres">
      <dgm:prSet presAssocID="{BEF01E19-52B1-40D2-9F35-2B1EFE55E26A}" presName="parentText" presStyleLbl="node1" presStyleIdx="1" presStyleCnt="8" custScaleX="42268" custScaleY="1157855" custLinFactY="400000" custLinFactNeighborX="-20607" custLinFactNeighborY="495261">
        <dgm:presLayoutVars>
          <dgm:chMax val="1"/>
          <dgm:bulletEnabled val="1"/>
        </dgm:presLayoutVars>
      </dgm:prSet>
      <dgm:spPr/>
    </dgm:pt>
    <dgm:pt modelId="{D651AB28-2D07-490C-B485-674A245B2EA6}" type="pres">
      <dgm:prSet presAssocID="{BE99709D-29E0-44F3-8BBA-47720F3A6A78}" presName="sp" presStyleCnt="0"/>
      <dgm:spPr/>
    </dgm:pt>
    <dgm:pt modelId="{114A6D92-5118-4FB3-95DF-5993FF3B807B}" type="pres">
      <dgm:prSet presAssocID="{DE56D6D3-7277-4B83-9173-915C1701A3D3}" presName="linNode" presStyleCnt="0"/>
      <dgm:spPr/>
    </dgm:pt>
    <dgm:pt modelId="{2601967D-004C-4FFA-BBA8-2A9422606F09}" type="pres">
      <dgm:prSet presAssocID="{DE56D6D3-7277-4B83-9173-915C1701A3D3}" presName="parentText" presStyleLbl="node1" presStyleIdx="2" presStyleCnt="8" custScaleX="42268" custScaleY="829810" custLinFactY="600000" custLinFactNeighborX="-20607" custLinFactNeighborY="643004">
        <dgm:presLayoutVars>
          <dgm:chMax val="1"/>
          <dgm:bulletEnabled val="1"/>
        </dgm:presLayoutVars>
      </dgm:prSet>
      <dgm:spPr/>
    </dgm:pt>
    <dgm:pt modelId="{4715B8D9-84D7-432E-AB40-9F5737792E65}" type="pres">
      <dgm:prSet presAssocID="{939587D1-1BE3-47D8-B6A5-C11DC05E15E8}" presName="sp" presStyleCnt="0"/>
      <dgm:spPr/>
    </dgm:pt>
    <dgm:pt modelId="{DA11ABA3-9EF1-42AD-8A81-CBDF1F9592E0}" type="pres">
      <dgm:prSet presAssocID="{9CCF6AC5-B6B1-40D8-A27D-BE436BA81A5E}" presName="linNode" presStyleCnt="0"/>
      <dgm:spPr/>
    </dgm:pt>
    <dgm:pt modelId="{12DB87D0-2C27-48A7-A300-6DCD8317B0C0}" type="pres">
      <dgm:prSet presAssocID="{9CCF6AC5-B6B1-40D8-A27D-BE436BA81A5E}" presName="parentText" presStyleLbl="node1" presStyleIdx="3" presStyleCnt="8" custScaleX="232475" custScaleY="619024" custLinFactY="200000" custLinFactNeighborX="21665" custLinFactNeighborY="285834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A03612C9-E6CA-4467-AA00-40DCF7B59881}" type="pres">
      <dgm:prSet presAssocID="{314202B7-CFA9-45CE-9E6D-5F6579B4648D}" presName="sp" presStyleCnt="0"/>
      <dgm:spPr/>
    </dgm:pt>
    <dgm:pt modelId="{CEBB50DD-ADAC-4F74-BB6C-512851C379CE}" type="pres">
      <dgm:prSet presAssocID="{770567F9-1D6D-4D2B-8779-8D6E9D6EB5A1}" presName="linNode" presStyleCnt="0"/>
      <dgm:spPr/>
    </dgm:pt>
    <dgm:pt modelId="{25614E55-D588-4A52-8159-1DA0CEC05A94}" type="pres">
      <dgm:prSet presAssocID="{770567F9-1D6D-4D2B-8779-8D6E9D6EB5A1}" presName="parentText" presStyleLbl="node1" presStyleIdx="4" presStyleCnt="8" custScaleX="42268" custScaleY="823015" custLinFactY="636953" custLinFactNeighborX="-20607" custLinFactNeighborY="700000">
        <dgm:presLayoutVars>
          <dgm:chMax val="1"/>
          <dgm:bulletEnabled val="1"/>
        </dgm:presLayoutVars>
      </dgm:prSet>
      <dgm:spPr/>
    </dgm:pt>
    <dgm:pt modelId="{42FD0E78-6F1F-4672-9B0B-5899CC98788C}" type="pres">
      <dgm:prSet presAssocID="{B193E04C-F6B6-4B40-88E0-F31DD27E1BCA}" presName="sp" presStyleCnt="0"/>
      <dgm:spPr/>
    </dgm:pt>
    <dgm:pt modelId="{8B5E133E-BE54-416F-AD2A-EB8FCC071A92}" type="pres">
      <dgm:prSet presAssocID="{9FBD1781-DC6B-4412-8161-4E1283E0AAF2}" presName="linNode" presStyleCnt="0"/>
      <dgm:spPr/>
    </dgm:pt>
    <dgm:pt modelId="{22A1741B-955C-41BF-A22C-1B3B54576917}" type="pres">
      <dgm:prSet presAssocID="{9FBD1781-DC6B-4412-8161-4E1283E0AAF2}" presName="parentText" presStyleLbl="node1" presStyleIdx="5" presStyleCnt="8" custScaleX="232475" custScaleY="755334" custLinFactY="208939" custLinFactNeighborX="21665" custLinFactNeighborY="30000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1C3F4D95-2A9F-4BB1-B1B3-5E6FA24572F6}" type="pres">
      <dgm:prSet presAssocID="{087E0152-D670-4F42-AADB-636EFFA7C0E5}" presName="sp" presStyleCnt="0"/>
      <dgm:spPr/>
    </dgm:pt>
    <dgm:pt modelId="{236CE734-8F91-4CA9-9A15-25B4E2FD75C5}" type="pres">
      <dgm:prSet presAssocID="{25074659-E9A2-4B4B-AE27-C5BD19445935}" presName="linNode" presStyleCnt="0"/>
      <dgm:spPr/>
    </dgm:pt>
    <dgm:pt modelId="{AC643F1A-8364-4A5F-BB9E-9FF48C511673}" type="pres">
      <dgm:prSet presAssocID="{25074659-E9A2-4B4B-AE27-C5BD19445935}" presName="parentText" presStyleLbl="node1" presStyleIdx="6" presStyleCnt="8" custScaleX="232475" custScaleY="530391" custLinFactY="-1400000" custLinFactNeighborX="21665" custLinFactNeighborY="-1491127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E79A5CB0-21B9-416C-9080-8BAE772DF006}" type="pres">
      <dgm:prSet presAssocID="{87A655F7-0EEB-4316-BCE7-E3D579871846}" presName="sp" presStyleCnt="0"/>
      <dgm:spPr/>
    </dgm:pt>
    <dgm:pt modelId="{41A81488-7963-458B-84EB-6251E965CDB0}" type="pres">
      <dgm:prSet presAssocID="{63C7BCD6-754E-427E-9ACC-A67A3823CD00}" presName="linNode" presStyleCnt="0"/>
      <dgm:spPr/>
    </dgm:pt>
    <dgm:pt modelId="{BEA536AD-B0CF-4E96-9AEA-89717EB09915}" type="pres">
      <dgm:prSet presAssocID="{63C7BCD6-754E-427E-9ACC-A67A3823CD00}" presName="parentText" presStyleLbl="node1" presStyleIdx="7" presStyleCnt="8" custScaleX="232475" custScaleY="530391" custLinFactY="-2500000" custLinFactNeighborX="23779" custLinFactNeighborY="-2556940">
        <dgm:presLayoutVars>
          <dgm:chMax val="1"/>
          <dgm:bulletEnabled val="1"/>
        </dgm:presLayoutVars>
      </dgm:prSet>
      <dgm:spPr>
        <a:prstGeom prst="rect">
          <a:avLst/>
        </a:prstGeom>
      </dgm:spPr>
    </dgm:pt>
  </dgm:ptLst>
  <dgm:cxnLst>
    <dgm:cxn modelId="{70BF3306-CDD7-48B8-897C-D4ED06D95E9F}" type="presOf" srcId="{770567F9-1D6D-4D2B-8779-8D6E9D6EB5A1}" destId="{25614E55-D588-4A52-8159-1DA0CEC05A94}" srcOrd="0" destOrd="0" presId="urn:microsoft.com/office/officeart/2005/8/layout/vList5"/>
    <dgm:cxn modelId="{16021B15-D2C4-4A4D-BB39-AB9D069D48FE}" type="presOf" srcId="{DE56D6D3-7277-4B83-9173-915C1701A3D3}" destId="{2601967D-004C-4FFA-BBA8-2A9422606F09}" srcOrd="0" destOrd="0" presId="urn:microsoft.com/office/officeart/2005/8/layout/vList5"/>
    <dgm:cxn modelId="{9CE19619-B3F9-449F-866C-0605B977A3CC}" srcId="{8A397A73-C664-4C47-91C6-55AC6BA87D2A}" destId="{F157B173-35F3-40FE-9C41-87FC2F9457BF}" srcOrd="0" destOrd="0" parTransId="{BCA59CA5-40D8-4924-B79B-3E127ADB86F1}" sibTransId="{93DA10CA-742A-4689-BDC5-26C35C1F4F0F}"/>
    <dgm:cxn modelId="{E8FF3438-4566-4F34-B380-16C6E0A56E02}" srcId="{8A397A73-C664-4C47-91C6-55AC6BA87D2A}" destId="{9CCF6AC5-B6B1-40D8-A27D-BE436BA81A5E}" srcOrd="3" destOrd="0" parTransId="{A3B50818-1A63-4C9D-AB11-2388BA746CF2}" sibTransId="{314202B7-CFA9-45CE-9E6D-5F6579B4648D}"/>
    <dgm:cxn modelId="{45885762-712C-4EB5-8E14-8DC5EBA17B3B}" srcId="{8A397A73-C664-4C47-91C6-55AC6BA87D2A}" destId="{63C7BCD6-754E-427E-9ACC-A67A3823CD00}" srcOrd="7" destOrd="0" parTransId="{5CDD781E-D8D8-4E38-A345-7BE156AF4320}" sibTransId="{2D031F54-95F3-4BB9-9C38-20CC422C0FEA}"/>
    <dgm:cxn modelId="{1DFA7266-1B0F-4681-940A-AB6B817DDF73}" srcId="{8A397A73-C664-4C47-91C6-55AC6BA87D2A}" destId="{25074659-E9A2-4B4B-AE27-C5BD19445935}" srcOrd="6" destOrd="0" parTransId="{B3811B10-533A-4002-91BB-F88BEC5CF8DE}" sibTransId="{87A655F7-0EEB-4316-BCE7-E3D579871846}"/>
    <dgm:cxn modelId="{400B7766-85DE-47B0-9EFB-A8776FBBED24}" srcId="{8A397A73-C664-4C47-91C6-55AC6BA87D2A}" destId="{BEF01E19-52B1-40D2-9F35-2B1EFE55E26A}" srcOrd="1" destOrd="0" parTransId="{306CF212-32B8-4F02-9558-3E30AFCE3C10}" sibTransId="{BE99709D-29E0-44F3-8BBA-47720F3A6A78}"/>
    <dgm:cxn modelId="{80D2244B-9442-46EF-A96F-A4710779C47D}" type="presOf" srcId="{9FBD1781-DC6B-4412-8161-4E1283E0AAF2}" destId="{22A1741B-955C-41BF-A22C-1B3B54576917}" srcOrd="0" destOrd="0" presId="urn:microsoft.com/office/officeart/2005/8/layout/vList5"/>
    <dgm:cxn modelId="{A4BF7992-F3FB-429F-8787-91B3C7CD288B}" srcId="{8A397A73-C664-4C47-91C6-55AC6BA87D2A}" destId="{770567F9-1D6D-4D2B-8779-8D6E9D6EB5A1}" srcOrd="4" destOrd="0" parTransId="{5F645171-7B7F-4460-BDA6-616C088C5829}" sibTransId="{B193E04C-F6B6-4B40-88E0-F31DD27E1BCA}"/>
    <dgm:cxn modelId="{88BFE899-92A2-4AF5-A76D-CE44C3BE5DDD}" srcId="{8A397A73-C664-4C47-91C6-55AC6BA87D2A}" destId="{9FBD1781-DC6B-4412-8161-4E1283E0AAF2}" srcOrd="5" destOrd="0" parTransId="{198D858D-375F-4F9F-BBAC-EDEEDA2F84A6}" sibTransId="{087E0152-D670-4F42-AADB-636EFFA7C0E5}"/>
    <dgm:cxn modelId="{F87C3BA2-EA70-4A75-8315-D342D060B9FD}" srcId="{8A397A73-C664-4C47-91C6-55AC6BA87D2A}" destId="{DE56D6D3-7277-4B83-9173-915C1701A3D3}" srcOrd="2" destOrd="0" parTransId="{AF4ABE9A-D778-467F-A127-62BCE1F36FAE}" sibTransId="{939587D1-1BE3-47D8-B6A5-C11DC05E15E8}"/>
    <dgm:cxn modelId="{2A778BA6-C99E-4961-82D3-8AE5344B1685}" type="presOf" srcId="{9CCF6AC5-B6B1-40D8-A27D-BE436BA81A5E}" destId="{12DB87D0-2C27-48A7-A300-6DCD8317B0C0}" srcOrd="0" destOrd="0" presId="urn:microsoft.com/office/officeart/2005/8/layout/vList5"/>
    <dgm:cxn modelId="{FA5911B1-E56D-4335-B876-A0E0C315B2E0}" type="presOf" srcId="{F157B173-35F3-40FE-9C41-87FC2F9457BF}" destId="{4624A1D4-7AF2-4C76-BD8F-CB2F955EB8F5}" srcOrd="0" destOrd="0" presId="urn:microsoft.com/office/officeart/2005/8/layout/vList5"/>
    <dgm:cxn modelId="{512BDBD3-4DD0-4CFD-9E40-F4E100A88AB3}" type="presOf" srcId="{63C7BCD6-754E-427E-9ACC-A67A3823CD00}" destId="{BEA536AD-B0CF-4E96-9AEA-89717EB09915}" srcOrd="0" destOrd="0" presId="urn:microsoft.com/office/officeart/2005/8/layout/vList5"/>
    <dgm:cxn modelId="{181209E7-E3CC-4519-B00E-DAE5E8E10174}" type="presOf" srcId="{25074659-E9A2-4B4B-AE27-C5BD19445935}" destId="{AC643F1A-8364-4A5F-BB9E-9FF48C511673}" srcOrd="0" destOrd="0" presId="urn:microsoft.com/office/officeart/2005/8/layout/vList5"/>
    <dgm:cxn modelId="{E85AC0EA-8414-4411-B1B1-822CBF79E7EB}" type="presOf" srcId="{BEF01E19-52B1-40D2-9F35-2B1EFE55E26A}" destId="{852B1C5C-0168-4C42-A188-5705EB3C0107}" srcOrd="0" destOrd="0" presId="urn:microsoft.com/office/officeart/2005/8/layout/vList5"/>
    <dgm:cxn modelId="{2E6591FA-CEEE-4B05-A194-A60DD9B8C37C}" type="presOf" srcId="{8A397A73-C664-4C47-91C6-55AC6BA87D2A}" destId="{33CF710E-3251-4C86-8FF4-7DB4EE20E92E}" srcOrd="0" destOrd="0" presId="urn:microsoft.com/office/officeart/2005/8/layout/vList5"/>
    <dgm:cxn modelId="{3AE7F11C-FDAC-44C9-B539-A4470FECD991}" type="presParOf" srcId="{33CF710E-3251-4C86-8FF4-7DB4EE20E92E}" destId="{100573B7-DFD7-44A1-8202-63DDB1EDDDD0}" srcOrd="0" destOrd="0" presId="urn:microsoft.com/office/officeart/2005/8/layout/vList5"/>
    <dgm:cxn modelId="{CF2C417F-86C6-4560-9EA5-0EC59EBE888F}" type="presParOf" srcId="{100573B7-DFD7-44A1-8202-63DDB1EDDDD0}" destId="{4624A1D4-7AF2-4C76-BD8F-CB2F955EB8F5}" srcOrd="0" destOrd="0" presId="urn:microsoft.com/office/officeart/2005/8/layout/vList5"/>
    <dgm:cxn modelId="{E0F26EF5-827A-4108-B437-807B238DA519}" type="presParOf" srcId="{33CF710E-3251-4C86-8FF4-7DB4EE20E92E}" destId="{675B32B4-9618-43B1-AE81-9B7D4A32342A}" srcOrd="1" destOrd="0" presId="urn:microsoft.com/office/officeart/2005/8/layout/vList5"/>
    <dgm:cxn modelId="{5D507F33-078E-40D4-AAE0-E33328F74B8D}" type="presParOf" srcId="{33CF710E-3251-4C86-8FF4-7DB4EE20E92E}" destId="{9955422E-AF4E-4A97-880C-E82838270271}" srcOrd="2" destOrd="0" presId="urn:microsoft.com/office/officeart/2005/8/layout/vList5"/>
    <dgm:cxn modelId="{4CF9E7A3-A8EC-4E7C-ACE8-7484E92D533C}" type="presParOf" srcId="{9955422E-AF4E-4A97-880C-E82838270271}" destId="{852B1C5C-0168-4C42-A188-5705EB3C0107}" srcOrd="0" destOrd="0" presId="urn:microsoft.com/office/officeart/2005/8/layout/vList5"/>
    <dgm:cxn modelId="{2843BA10-A02A-40F9-BCB3-2DA720504A64}" type="presParOf" srcId="{33CF710E-3251-4C86-8FF4-7DB4EE20E92E}" destId="{D651AB28-2D07-490C-B485-674A245B2EA6}" srcOrd="3" destOrd="0" presId="urn:microsoft.com/office/officeart/2005/8/layout/vList5"/>
    <dgm:cxn modelId="{CED209B4-035F-46E8-8D0E-BFFBEE2071B6}" type="presParOf" srcId="{33CF710E-3251-4C86-8FF4-7DB4EE20E92E}" destId="{114A6D92-5118-4FB3-95DF-5993FF3B807B}" srcOrd="4" destOrd="0" presId="urn:microsoft.com/office/officeart/2005/8/layout/vList5"/>
    <dgm:cxn modelId="{B35AA109-AEEC-4663-9669-984F42FF397B}" type="presParOf" srcId="{114A6D92-5118-4FB3-95DF-5993FF3B807B}" destId="{2601967D-004C-4FFA-BBA8-2A9422606F09}" srcOrd="0" destOrd="0" presId="urn:microsoft.com/office/officeart/2005/8/layout/vList5"/>
    <dgm:cxn modelId="{0B37F77E-5E30-4EBB-8EAB-E6D3A05EC42A}" type="presParOf" srcId="{33CF710E-3251-4C86-8FF4-7DB4EE20E92E}" destId="{4715B8D9-84D7-432E-AB40-9F5737792E65}" srcOrd="5" destOrd="0" presId="urn:microsoft.com/office/officeart/2005/8/layout/vList5"/>
    <dgm:cxn modelId="{1426DA2E-8D33-4C01-8947-D90A458F988B}" type="presParOf" srcId="{33CF710E-3251-4C86-8FF4-7DB4EE20E92E}" destId="{DA11ABA3-9EF1-42AD-8A81-CBDF1F9592E0}" srcOrd="6" destOrd="0" presId="urn:microsoft.com/office/officeart/2005/8/layout/vList5"/>
    <dgm:cxn modelId="{DC389E1F-82C8-4708-B116-F7C3E87FAF0F}" type="presParOf" srcId="{DA11ABA3-9EF1-42AD-8A81-CBDF1F9592E0}" destId="{12DB87D0-2C27-48A7-A300-6DCD8317B0C0}" srcOrd="0" destOrd="0" presId="urn:microsoft.com/office/officeart/2005/8/layout/vList5"/>
    <dgm:cxn modelId="{868CFE61-DCA1-403F-9E86-BB2E0B538806}" type="presParOf" srcId="{33CF710E-3251-4C86-8FF4-7DB4EE20E92E}" destId="{A03612C9-E6CA-4467-AA00-40DCF7B59881}" srcOrd="7" destOrd="0" presId="urn:microsoft.com/office/officeart/2005/8/layout/vList5"/>
    <dgm:cxn modelId="{B0A582D5-16CD-4D15-8491-8F6F10E42F32}" type="presParOf" srcId="{33CF710E-3251-4C86-8FF4-7DB4EE20E92E}" destId="{CEBB50DD-ADAC-4F74-BB6C-512851C379CE}" srcOrd="8" destOrd="0" presId="urn:microsoft.com/office/officeart/2005/8/layout/vList5"/>
    <dgm:cxn modelId="{26208884-7B49-480F-BAF9-3A8FE63469B4}" type="presParOf" srcId="{CEBB50DD-ADAC-4F74-BB6C-512851C379CE}" destId="{25614E55-D588-4A52-8159-1DA0CEC05A94}" srcOrd="0" destOrd="0" presId="urn:microsoft.com/office/officeart/2005/8/layout/vList5"/>
    <dgm:cxn modelId="{B23C37CD-349D-431D-8C0F-2586179A6AD3}" type="presParOf" srcId="{33CF710E-3251-4C86-8FF4-7DB4EE20E92E}" destId="{42FD0E78-6F1F-4672-9B0B-5899CC98788C}" srcOrd="9" destOrd="0" presId="urn:microsoft.com/office/officeart/2005/8/layout/vList5"/>
    <dgm:cxn modelId="{1204A1DC-BD8E-4E45-8568-9C5E66940F67}" type="presParOf" srcId="{33CF710E-3251-4C86-8FF4-7DB4EE20E92E}" destId="{8B5E133E-BE54-416F-AD2A-EB8FCC071A92}" srcOrd="10" destOrd="0" presId="urn:microsoft.com/office/officeart/2005/8/layout/vList5"/>
    <dgm:cxn modelId="{B0A793DE-1E10-4565-BB17-BCE9429CD78A}" type="presParOf" srcId="{8B5E133E-BE54-416F-AD2A-EB8FCC071A92}" destId="{22A1741B-955C-41BF-A22C-1B3B54576917}" srcOrd="0" destOrd="0" presId="urn:microsoft.com/office/officeart/2005/8/layout/vList5"/>
    <dgm:cxn modelId="{8738B70F-D17D-4F64-8003-FCE2756DA62C}" type="presParOf" srcId="{33CF710E-3251-4C86-8FF4-7DB4EE20E92E}" destId="{1C3F4D95-2A9F-4BB1-B1B3-5E6FA24572F6}" srcOrd="11" destOrd="0" presId="urn:microsoft.com/office/officeart/2005/8/layout/vList5"/>
    <dgm:cxn modelId="{C67FC152-0146-4FB6-AF91-248A6E1C5402}" type="presParOf" srcId="{33CF710E-3251-4C86-8FF4-7DB4EE20E92E}" destId="{236CE734-8F91-4CA9-9A15-25B4E2FD75C5}" srcOrd="12" destOrd="0" presId="urn:microsoft.com/office/officeart/2005/8/layout/vList5"/>
    <dgm:cxn modelId="{17F62394-057C-4903-A15C-03E9954B2F72}" type="presParOf" srcId="{236CE734-8F91-4CA9-9A15-25B4E2FD75C5}" destId="{AC643F1A-8364-4A5F-BB9E-9FF48C511673}" srcOrd="0" destOrd="0" presId="urn:microsoft.com/office/officeart/2005/8/layout/vList5"/>
    <dgm:cxn modelId="{C387AE43-6EBF-4342-BA44-E40FA353920D}" type="presParOf" srcId="{33CF710E-3251-4C86-8FF4-7DB4EE20E92E}" destId="{E79A5CB0-21B9-416C-9080-8BAE772DF006}" srcOrd="13" destOrd="0" presId="urn:microsoft.com/office/officeart/2005/8/layout/vList5"/>
    <dgm:cxn modelId="{1B8EE6BD-696E-4682-B216-40FD7E769CA9}" type="presParOf" srcId="{33CF710E-3251-4C86-8FF4-7DB4EE20E92E}" destId="{41A81488-7963-458B-84EB-6251E965CDB0}" srcOrd="14" destOrd="0" presId="urn:microsoft.com/office/officeart/2005/8/layout/vList5"/>
    <dgm:cxn modelId="{615D8DE1-0F53-471A-8C6F-030A8CD543AD}" type="presParOf" srcId="{41A81488-7963-458B-84EB-6251E965CDB0}" destId="{BEA536AD-B0CF-4E96-9AEA-89717EB0991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397A73-C664-4C47-91C6-55AC6BA87D2A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157B173-35F3-40FE-9C41-87FC2F9457BF}">
      <dgm:prSet phldrT="[Tekst]" custT="1"/>
      <dgm:spPr/>
      <dgm:t>
        <a:bodyPr/>
        <a:lstStyle/>
        <a:p>
          <a:r>
            <a:rPr lang="pl-PL" sz="2400" b="1" dirty="0">
              <a:latin typeface="+mn-lt"/>
              <a:ea typeface="Open Sans" pitchFamily="2" charset="0"/>
              <a:cs typeface="Open Sans" pitchFamily="2" charset="0"/>
            </a:rPr>
            <a:t>Kiedy?</a:t>
          </a:r>
        </a:p>
      </dgm:t>
    </dgm:pt>
    <dgm:pt modelId="{BCA59CA5-40D8-4924-B79B-3E127ADB86F1}" type="parTrans" cxnId="{9CE19619-B3F9-449F-866C-0605B977A3CC}">
      <dgm:prSet/>
      <dgm:spPr/>
      <dgm:t>
        <a:bodyPr/>
        <a:lstStyle/>
        <a:p>
          <a:endParaRPr lang="pl-PL"/>
        </a:p>
      </dgm:t>
    </dgm:pt>
    <dgm:pt modelId="{93DA10CA-742A-4689-BDC5-26C35C1F4F0F}" type="sibTrans" cxnId="{9CE19619-B3F9-449F-866C-0605B977A3CC}">
      <dgm:prSet/>
      <dgm:spPr/>
      <dgm:t>
        <a:bodyPr/>
        <a:lstStyle/>
        <a:p>
          <a:endParaRPr lang="pl-PL"/>
        </a:p>
      </dgm:t>
    </dgm:pt>
    <dgm:pt modelId="{E73C5882-4EB2-4C4E-BEB5-67E3A4BDE071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>
            <a:buNone/>
          </a:pPr>
          <a:r>
            <a:rPr lang="pl-PL" sz="2200" b="0" dirty="0">
              <a:latin typeface="Open Sans" pitchFamily="2" charset="0"/>
              <a:ea typeface="Open Sans" pitchFamily="2" charset="0"/>
              <a:cs typeface="Open Sans" pitchFamily="2" charset="0"/>
            </a:rPr>
            <a:t>   nie później niż miesiąc od podpisania umowy </a:t>
          </a:r>
          <a:br>
            <a:rPr lang="pl-PL" sz="2200" b="0" dirty="0">
              <a:latin typeface="Open Sans" pitchFamily="2" charset="0"/>
              <a:ea typeface="Open Sans" pitchFamily="2" charset="0"/>
              <a:cs typeface="Open Sans" pitchFamily="2" charset="0"/>
            </a:rPr>
          </a:br>
          <a:r>
            <a:rPr lang="pl-PL" sz="2200" b="0" dirty="0">
              <a:latin typeface="Open Sans" pitchFamily="2" charset="0"/>
              <a:ea typeface="Open Sans" pitchFamily="2" charset="0"/>
              <a:cs typeface="Open Sans" pitchFamily="2" charset="0"/>
            </a:rPr>
            <a:t>o dofinansowanie, w trakcie trwania realizacji projektu</a:t>
          </a:r>
          <a:endParaRPr lang="pl-PL" sz="2200" b="1" dirty="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F4416608-8F98-4854-B7AF-95D4D8EEBB3C}" type="parTrans" cxnId="{E921A33B-AB57-4E4F-B4FF-D303B32F7834}">
      <dgm:prSet/>
      <dgm:spPr/>
      <dgm:t>
        <a:bodyPr/>
        <a:lstStyle/>
        <a:p>
          <a:endParaRPr lang="pl-PL"/>
        </a:p>
      </dgm:t>
    </dgm:pt>
    <dgm:pt modelId="{FE924B59-9C7C-4C46-A22D-982B8AF34DE6}" type="sibTrans" cxnId="{E921A33B-AB57-4E4F-B4FF-D303B32F7834}">
      <dgm:prSet/>
      <dgm:spPr/>
      <dgm:t>
        <a:bodyPr/>
        <a:lstStyle/>
        <a:p>
          <a:endParaRPr lang="pl-PL"/>
        </a:p>
      </dgm:t>
    </dgm:pt>
    <dgm:pt modelId="{DEF474F6-AD70-4D3E-8508-9520F3EFFEE6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>
            <a:buNone/>
          </a:pPr>
          <a:r>
            <a:rPr lang="pl-PL" sz="2400" dirty="0">
              <a:latin typeface="Open Sans" pitchFamily="2" charset="0"/>
              <a:ea typeface="Open Sans" pitchFamily="2" charset="0"/>
              <a:cs typeface="Open Sans" pitchFamily="2" charset="0"/>
            </a:rPr>
            <a:t>   </a:t>
          </a:r>
          <a:r>
            <a:rPr lang="pl-PL" sz="2200" dirty="0">
              <a:latin typeface="Open Sans" pitchFamily="2" charset="0"/>
              <a:ea typeface="Open Sans" pitchFamily="2" charset="0"/>
              <a:cs typeface="Open Sans" pitchFamily="2" charset="0"/>
            </a:rPr>
            <a:t>w miejscu realizacji projektu, dobrze widocznym, ogólnie dostępnym, </a:t>
          </a:r>
          <a:br>
            <a:rPr lang="pl-PL" sz="2200" dirty="0">
              <a:latin typeface="Open Sans" pitchFamily="2" charset="0"/>
              <a:ea typeface="Open Sans" pitchFamily="2" charset="0"/>
              <a:cs typeface="Open Sans" pitchFamily="2" charset="0"/>
            </a:rPr>
          </a:br>
          <a:r>
            <a:rPr lang="pl-PL" sz="2200" dirty="0">
              <a:latin typeface="Open Sans" pitchFamily="2" charset="0"/>
              <a:ea typeface="Open Sans" pitchFamily="2" charset="0"/>
              <a:cs typeface="Open Sans" pitchFamily="2" charset="0"/>
            </a:rPr>
            <a:t>np. wejście do budynku; </a:t>
          </a:r>
        </a:p>
      </dgm:t>
    </dgm:pt>
    <dgm:pt modelId="{A56C0C4D-0038-4367-8CD1-E4FA67592FD5}" type="parTrans" cxnId="{8A393469-07EC-42F3-9668-78675C723D3C}">
      <dgm:prSet/>
      <dgm:spPr/>
      <dgm:t>
        <a:bodyPr/>
        <a:lstStyle/>
        <a:p>
          <a:endParaRPr lang="pl-PL"/>
        </a:p>
      </dgm:t>
    </dgm:pt>
    <dgm:pt modelId="{72C65405-438E-4762-8366-E31191BB051D}" type="sibTrans" cxnId="{8A393469-07EC-42F3-9668-78675C723D3C}">
      <dgm:prSet/>
      <dgm:spPr/>
      <dgm:t>
        <a:bodyPr/>
        <a:lstStyle/>
        <a:p>
          <a:endParaRPr lang="pl-PL"/>
        </a:p>
      </dgm:t>
    </dgm:pt>
    <dgm:pt modelId="{EA788F4C-BA8F-4265-9FC2-8483567E44A2}">
      <dgm:prSet phldrT="[Tekst]" custT="1"/>
      <dgm:spPr/>
      <dgm:t>
        <a:bodyPr/>
        <a:lstStyle/>
        <a:p>
          <a:r>
            <a:rPr lang="pl-PL" sz="2400" b="1" dirty="0">
              <a:latin typeface="+mn-lt"/>
              <a:ea typeface="Open Sans" pitchFamily="2" charset="0"/>
              <a:cs typeface="Open Sans" pitchFamily="2" charset="0"/>
            </a:rPr>
            <a:t>Gdzie?</a:t>
          </a:r>
        </a:p>
      </dgm:t>
    </dgm:pt>
    <dgm:pt modelId="{9421D56D-4951-493A-A32F-2383125D5466}" type="sibTrans" cxnId="{9F2D0E95-4E29-4AC9-A0D6-27D9CDC33D72}">
      <dgm:prSet/>
      <dgm:spPr/>
      <dgm:t>
        <a:bodyPr/>
        <a:lstStyle/>
        <a:p>
          <a:endParaRPr lang="pl-PL"/>
        </a:p>
      </dgm:t>
    </dgm:pt>
    <dgm:pt modelId="{79ED49A4-2870-400E-860B-48291844013A}" type="parTrans" cxnId="{9F2D0E95-4E29-4AC9-A0D6-27D9CDC33D72}">
      <dgm:prSet/>
      <dgm:spPr/>
      <dgm:t>
        <a:bodyPr/>
        <a:lstStyle/>
        <a:p>
          <a:endParaRPr lang="pl-PL"/>
        </a:p>
      </dgm:t>
    </dgm:pt>
    <dgm:pt modelId="{A14ED9BF-10C2-4A47-A4D6-28731DE424F3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>
            <a:buNone/>
          </a:pPr>
          <a:r>
            <a:rPr lang="pl-PL" sz="900" dirty="0">
              <a:latin typeface="Open Sans" pitchFamily="2" charset="0"/>
              <a:ea typeface="Open Sans" pitchFamily="2" charset="0"/>
              <a:cs typeface="Open Sans" pitchFamily="2" charset="0"/>
            </a:rPr>
            <a:t>  </a:t>
          </a:r>
        </a:p>
      </dgm:t>
    </dgm:pt>
    <dgm:pt modelId="{2230D398-D99C-445D-9686-8317B75C6C93}" type="parTrans" cxnId="{F8D21C04-1326-48B3-8B0E-F42ABC5B1096}">
      <dgm:prSet/>
      <dgm:spPr/>
      <dgm:t>
        <a:bodyPr/>
        <a:lstStyle/>
        <a:p>
          <a:endParaRPr lang="pl-PL"/>
        </a:p>
      </dgm:t>
    </dgm:pt>
    <dgm:pt modelId="{445D3DF8-2F3E-4F12-B784-B7FDDB952393}" type="sibTrans" cxnId="{F8D21C04-1326-48B3-8B0E-F42ABC5B1096}">
      <dgm:prSet/>
      <dgm:spPr/>
      <dgm:t>
        <a:bodyPr/>
        <a:lstStyle/>
        <a:p>
          <a:endParaRPr lang="pl-PL"/>
        </a:p>
      </dgm:t>
    </dgm:pt>
    <dgm:pt modelId="{7DCC463C-4F39-40B4-8C93-ED938CD906F4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>
            <a:buNone/>
          </a:pPr>
          <a:r>
            <a:rPr lang="pl-PL" sz="2200" dirty="0">
              <a:latin typeface="Open Sans" pitchFamily="2" charset="0"/>
              <a:ea typeface="Open Sans" pitchFamily="2" charset="0"/>
              <a:cs typeface="Open Sans" pitchFamily="2" charset="0"/>
            </a:rPr>
            <a:t>jeśli działania w projekcie są realizowane w kilku lokalizacjach, plakaty umieść w każdej z nich (np. jeśli organizujesz spotkania lub szkolenia w kilku salach, plakat umieść w każdej z nich).</a:t>
          </a:r>
        </a:p>
      </dgm:t>
    </dgm:pt>
    <dgm:pt modelId="{C5604DA7-0AA5-4B82-9931-561C5D76440B}" type="parTrans" cxnId="{2422FD99-3950-478D-BB03-FB574FF20735}">
      <dgm:prSet/>
      <dgm:spPr/>
      <dgm:t>
        <a:bodyPr/>
        <a:lstStyle/>
        <a:p>
          <a:endParaRPr lang="pl-PL"/>
        </a:p>
      </dgm:t>
    </dgm:pt>
    <dgm:pt modelId="{84A95596-55FE-4152-A749-BB3A3EB88960}" type="sibTrans" cxnId="{2422FD99-3950-478D-BB03-FB574FF20735}">
      <dgm:prSet/>
      <dgm:spPr/>
      <dgm:t>
        <a:bodyPr/>
        <a:lstStyle/>
        <a:p>
          <a:endParaRPr lang="pl-PL"/>
        </a:p>
      </dgm:t>
    </dgm:pt>
    <dgm:pt modelId="{33CF710E-3251-4C86-8FF4-7DB4EE20E92E}" type="pres">
      <dgm:prSet presAssocID="{8A397A73-C664-4C47-91C6-55AC6BA87D2A}" presName="Name0" presStyleCnt="0">
        <dgm:presLayoutVars>
          <dgm:dir/>
          <dgm:animLvl val="lvl"/>
          <dgm:resizeHandles val="exact"/>
        </dgm:presLayoutVars>
      </dgm:prSet>
      <dgm:spPr/>
    </dgm:pt>
    <dgm:pt modelId="{100573B7-DFD7-44A1-8202-63DDB1EDDDD0}" type="pres">
      <dgm:prSet presAssocID="{F157B173-35F3-40FE-9C41-87FC2F9457BF}" presName="linNode" presStyleCnt="0"/>
      <dgm:spPr/>
    </dgm:pt>
    <dgm:pt modelId="{4624A1D4-7AF2-4C76-BD8F-CB2F955EB8F5}" type="pres">
      <dgm:prSet presAssocID="{F157B173-35F3-40FE-9C41-87FC2F9457BF}" presName="parentText" presStyleLbl="node1" presStyleIdx="0" presStyleCnt="2" custScaleX="155624" custScaleY="25678" custLinFactNeighborX="-65" custLinFactNeighborY="-6542">
        <dgm:presLayoutVars>
          <dgm:chMax val="1"/>
          <dgm:bulletEnabled val="1"/>
        </dgm:presLayoutVars>
      </dgm:prSet>
      <dgm:spPr/>
    </dgm:pt>
    <dgm:pt modelId="{724637B1-C19D-4514-A7C1-2C39A0920B2F}" type="pres">
      <dgm:prSet presAssocID="{F157B173-35F3-40FE-9C41-87FC2F9457BF}" presName="descendantText" presStyleLbl="alignAccFollowNode1" presStyleIdx="0" presStyleCnt="2" custScaleX="283578" custScaleY="27330" custLinFactNeighborX="28137" custLinFactNeighborY="-6377">
        <dgm:presLayoutVars>
          <dgm:bulletEnabled val="1"/>
        </dgm:presLayoutVars>
      </dgm:prSet>
      <dgm:spPr>
        <a:prstGeom prst="roundRect">
          <a:avLst/>
        </a:prstGeom>
      </dgm:spPr>
    </dgm:pt>
    <dgm:pt modelId="{675B32B4-9618-43B1-AE81-9B7D4A32342A}" type="pres">
      <dgm:prSet presAssocID="{93DA10CA-742A-4689-BDC5-26C35C1F4F0F}" presName="sp" presStyleCnt="0"/>
      <dgm:spPr/>
    </dgm:pt>
    <dgm:pt modelId="{877D3BF0-00E4-4539-805D-6466AEDB1180}" type="pres">
      <dgm:prSet presAssocID="{EA788F4C-BA8F-4265-9FC2-8483567E44A2}" presName="linNode" presStyleCnt="0"/>
      <dgm:spPr/>
    </dgm:pt>
    <dgm:pt modelId="{3337EFDD-3577-4DA9-8D8D-2544D5E97279}" type="pres">
      <dgm:prSet presAssocID="{EA788F4C-BA8F-4265-9FC2-8483567E44A2}" presName="parentText" presStyleLbl="node1" presStyleIdx="1" presStyleCnt="2" custScaleX="66369" custScaleY="28808" custLinFactNeighborX="-26" custLinFactNeighborY="-1202">
        <dgm:presLayoutVars>
          <dgm:chMax val="1"/>
          <dgm:bulletEnabled val="1"/>
        </dgm:presLayoutVars>
      </dgm:prSet>
      <dgm:spPr/>
    </dgm:pt>
    <dgm:pt modelId="{33FE0310-D0E1-451E-9764-6A3DF8E67790}" type="pres">
      <dgm:prSet presAssocID="{EA788F4C-BA8F-4265-9FC2-8483567E44A2}" presName="descendantText" presStyleLbl="alignAccFollowNode1" presStyleIdx="1" presStyleCnt="2" custScaleX="118645" custScaleY="75173" custLinFactNeighborX="1469" custLinFactNeighborY="-5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8D21C04-1326-48B3-8B0E-F42ABC5B1096}" srcId="{EA788F4C-BA8F-4265-9FC2-8483567E44A2}" destId="{A14ED9BF-10C2-4A47-A4D6-28731DE424F3}" srcOrd="2" destOrd="0" parTransId="{2230D398-D99C-445D-9686-8317B75C6C93}" sibTransId="{445D3DF8-2F3E-4F12-B784-B7FDDB952393}"/>
    <dgm:cxn modelId="{B7C78E10-6194-44A6-A3F5-6D7FF90594D7}" type="presOf" srcId="{EA788F4C-BA8F-4265-9FC2-8483567E44A2}" destId="{3337EFDD-3577-4DA9-8D8D-2544D5E97279}" srcOrd="0" destOrd="0" presId="urn:microsoft.com/office/officeart/2005/8/layout/vList5"/>
    <dgm:cxn modelId="{9CE19619-B3F9-449F-866C-0605B977A3CC}" srcId="{8A397A73-C664-4C47-91C6-55AC6BA87D2A}" destId="{F157B173-35F3-40FE-9C41-87FC2F9457BF}" srcOrd="0" destOrd="0" parTransId="{BCA59CA5-40D8-4924-B79B-3E127ADB86F1}" sibTransId="{93DA10CA-742A-4689-BDC5-26C35C1F4F0F}"/>
    <dgm:cxn modelId="{4CB2601B-0AB4-4938-A74B-027CAD6F23EF}" type="presOf" srcId="{E73C5882-4EB2-4C4E-BEB5-67E3A4BDE071}" destId="{724637B1-C19D-4514-A7C1-2C39A0920B2F}" srcOrd="0" destOrd="0" presId="urn:microsoft.com/office/officeart/2005/8/layout/vList5"/>
    <dgm:cxn modelId="{D435F31F-3BF3-4E26-9665-2E435F119209}" type="presOf" srcId="{7DCC463C-4F39-40B4-8C93-ED938CD906F4}" destId="{33FE0310-D0E1-451E-9764-6A3DF8E67790}" srcOrd="0" destOrd="1" presId="urn:microsoft.com/office/officeart/2005/8/layout/vList5"/>
    <dgm:cxn modelId="{E921A33B-AB57-4E4F-B4FF-D303B32F7834}" srcId="{F157B173-35F3-40FE-9C41-87FC2F9457BF}" destId="{E73C5882-4EB2-4C4E-BEB5-67E3A4BDE071}" srcOrd="0" destOrd="0" parTransId="{F4416608-8F98-4854-B7AF-95D4D8EEBB3C}" sibTransId="{FE924B59-9C7C-4C46-A22D-982B8AF34DE6}"/>
    <dgm:cxn modelId="{8A393469-07EC-42F3-9668-78675C723D3C}" srcId="{EA788F4C-BA8F-4265-9FC2-8483567E44A2}" destId="{DEF474F6-AD70-4D3E-8508-9520F3EFFEE6}" srcOrd="0" destOrd="0" parTransId="{A56C0C4D-0038-4367-8CD1-E4FA67592FD5}" sibTransId="{72C65405-438E-4762-8366-E31191BB051D}"/>
    <dgm:cxn modelId="{DCE75C76-814A-4FE4-8476-5B1CA3C8882F}" type="presOf" srcId="{A14ED9BF-10C2-4A47-A4D6-28731DE424F3}" destId="{33FE0310-D0E1-451E-9764-6A3DF8E67790}" srcOrd="0" destOrd="2" presId="urn:microsoft.com/office/officeart/2005/8/layout/vList5"/>
    <dgm:cxn modelId="{9F2D0E95-4E29-4AC9-A0D6-27D9CDC33D72}" srcId="{8A397A73-C664-4C47-91C6-55AC6BA87D2A}" destId="{EA788F4C-BA8F-4265-9FC2-8483567E44A2}" srcOrd="1" destOrd="0" parTransId="{79ED49A4-2870-400E-860B-48291844013A}" sibTransId="{9421D56D-4951-493A-A32F-2383125D5466}"/>
    <dgm:cxn modelId="{2422FD99-3950-478D-BB03-FB574FF20735}" srcId="{EA788F4C-BA8F-4265-9FC2-8483567E44A2}" destId="{7DCC463C-4F39-40B4-8C93-ED938CD906F4}" srcOrd="1" destOrd="0" parTransId="{C5604DA7-0AA5-4B82-9931-561C5D76440B}" sibTransId="{84A95596-55FE-4152-A749-BB3A3EB88960}"/>
    <dgm:cxn modelId="{FA5911B1-E56D-4335-B876-A0E0C315B2E0}" type="presOf" srcId="{F157B173-35F3-40FE-9C41-87FC2F9457BF}" destId="{4624A1D4-7AF2-4C76-BD8F-CB2F955EB8F5}" srcOrd="0" destOrd="0" presId="urn:microsoft.com/office/officeart/2005/8/layout/vList5"/>
    <dgm:cxn modelId="{4C9EF3EB-763D-4D80-84F9-1A930794797F}" type="presOf" srcId="{DEF474F6-AD70-4D3E-8508-9520F3EFFEE6}" destId="{33FE0310-D0E1-451E-9764-6A3DF8E67790}" srcOrd="0" destOrd="0" presId="urn:microsoft.com/office/officeart/2005/8/layout/vList5"/>
    <dgm:cxn modelId="{2E6591FA-CEEE-4B05-A194-A60DD9B8C37C}" type="presOf" srcId="{8A397A73-C664-4C47-91C6-55AC6BA87D2A}" destId="{33CF710E-3251-4C86-8FF4-7DB4EE20E92E}" srcOrd="0" destOrd="0" presId="urn:microsoft.com/office/officeart/2005/8/layout/vList5"/>
    <dgm:cxn modelId="{3AE7F11C-FDAC-44C9-B539-A4470FECD991}" type="presParOf" srcId="{33CF710E-3251-4C86-8FF4-7DB4EE20E92E}" destId="{100573B7-DFD7-44A1-8202-63DDB1EDDDD0}" srcOrd="0" destOrd="0" presId="urn:microsoft.com/office/officeart/2005/8/layout/vList5"/>
    <dgm:cxn modelId="{CF2C417F-86C6-4560-9EA5-0EC59EBE888F}" type="presParOf" srcId="{100573B7-DFD7-44A1-8202-63DDB1EDDDD0}" destId="{4624A1D4-7AF2-4C76-BD8F-CB2F955EB8F5}" srcOrd="0" destOrd="0" presId="urn:microsoft.com/office/officeart/2005/8/layout/vList5"/>
    <dgm:cxn modelId="{FFA6FBE5-A3DF-4EC4-93B2-C1001D73F602}" type="presParOf" srcId="{100573B7-DFD7-44A1-8202-63DDB1EDDDD0}" destId="{724637B1-C19D-4514-A7C1-2C39A0920B2F}" srcOrd="1" destOrd="0" presId="urn:microsoft.com/office/officeart/2005/8/layout/vList5"/>
    <dgm:cxn modelId="{810D9C62-0EA1-4EAE-94BA-E08193E2AA9B}" type="presParOf" srcId="{33CF710E-3251-4C86-8FF4-7DB4EE20E92E}" destId="{675B32B4-9618-43B1-AE81-9B7D4A32342A}" srcOrd="1" destOrd="0" presId="urn:microsoft.com/office/officeart/2005/8/layout/vList5"/>
    <dgm:cxn modelId="{9159ED17-6279-4E12-B0A0-1234DF472B88}" type="presParOf" srcId="{33CF710E-3251-4C86-8FF4-7DB4EE20E92E}" destId="{877D3BF0-00E4-4539-805D-6466AEDB1180}" srcOrd="2" destOrd="0" presId="urn:microsoft.com/office/officeart/2005/8/layout/vList5"/>
    <dgm:cxn modelId="{D899F778-F036-4B26-9648-970FBC82F517}" type="presParOf" srcId="{877D3BF0-00E4-4539-805D-6466AEDB1180}" destId="{3337EFDD-3577-4DA9-8D8D-2544D5E97279}" srcOrd="0" destOrd="0" presId="urn:microsoft.com/office/officeart/2005/8/layout/vList5"/>
    <dgm:cxn modelId="{DD8AF490-6251-49D3-A46F-370DCADC73BD}" type="presParOf" srcId="{877D3BF0-00E4-4539-805D-6466AEDB1180}" destId="{33FE0310-D0E1-451E-9764-6A3DF8E6779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397A73-C664-4C47-91C6-55AC6BA87D2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157B173-35F3-40FE-9C41-87FC2F9457BF}">
      <dgm:prSet phldrT="[Tekst]" custT="1"/>
      <dgm:spPr/>
      <dgm:t>
        <a:bodyPr/>
        <a:lstStyle/>
        <a:p>
          <a:r>
            <a:rPr lang="pl-PL" sz="2400" b="1" dirty="0">
              <a:latin typeface="+mn-lt"/>
              <a:ea typeface="Open Sans" pitchFamily="2" charset="0"/>
              <a:cs typeface="Open Sans" pitchFamily="2" charset="0"/>
            </a:rPr>
            <a:t>0,5%</a:t>
          </a:r>
        </a:p>
      </dgm:t>
    </dgm:pt>
    <dgm:pt modelId="{BCA59CA5-40D8-4924-B79B-3E127ADB86F1}" type="parTrans" cxnId="{9CE19619-B3F9-449F-866C-0605B977A3CC}">
      <dgm:prSet/>
      <dgm:spPr/>
      <dgm:t>
        <a:bodyPr/>
        <a:lstStyle/>
        <a:p>
          <a:endParaRPr lang="pl-PL"/>
        </a:p>
      </dgm:t>
    </dgm:pt>
    <dgm:pt modelId="{93DA10CA-742A-4689-BDC5-26C35C1F4F0F}" type="sibTrans" cxnId="{9CE19619-B3F9-449F-866C-0605B977A3CC}">
      <dgm:prSet/>
      <dgm:spPr/>
      <dgm:t>
        <a:bodyPr/>
        <a:lstStyle/>
        <a:p>
          <a:endParaRPr lang="pl-PL"/>
        </a:p>
      </dgm:t>
    </dgm:pt>
    <dgm:pt modelId="{E73C5882-4EB2-4C4E-BEB5-67E3A4BDE071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400" b="0" dirty="0">
              <a:latin typeface="Open Sans" pitchFamily="2" charset="0"/>
              <a:ea typeface="Open Sans" pitchFamily="2" charset="0"/>
              <a:cs typeface="Open Sans" pitchFamily="2" charset="0"/>
            </a:rPr>
            <a:t>Brak opisu projektu na stronie internetowej oraz stronach mediów społecznościowych lub brak informacji o otrzymaniu dofinansowania UE</a:t>
          </a:r>
        </a:p>
      </dgm:t>
    </dgm:pt>
    <dgm:pt modelId="{F4416608-8F98-4854-B7AF-95D4D8EEBB3C}" type="parTrans" cxnId="{E921A33B-AB57-4E4F-B4FF-D303B32F7834}">
      <dgm:prSet/>
      <dgm:spPr/>
      <dgm:t>
        <a:bodyPr/>
        <a:lstStyle/>
        <a:p>
          <a:endParaRPr lang="pl-PL"/>
        </a:p>
      </dgm:t>
    </dgm:pt>
    <dgm:pt modelId="{FE924B59-9C7C-4C46-A22D-982B8AF34DE6}" type="sibTrans" cxnId="{E921A33B-AB57-4E4F-B4FF-D303B32F7834}">
      <dgm:prSet/>
      <dgm:spPr/>
      <dgm:t>
        <a:bodyPr/>
        <a:lstStyle/>
        <a:p>
          <a:endParaRPr lang="pl-PL"/>
        </a:p>
      </dgm:t>
    </dgm:pt>
    <dgm:pt modelId="{E2180226-F6C2-4515-89FF-8236509FED02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400" b="0" dirty="0">
              <a:latin typeface="Open Sans" pitchFamily="2" charset="0"/>
              <a:ea typeface="Open Sans" pitchFamily="2" charset="0"/>
              <a:cs typeface="Open Sans" pitchFamily="2" charset="0"/>
            </a:rPr>
            <a:t>Nieumieszczenie tablicy/plakatu</a:t>
          </a:r>
        </a:p>
      </dgm:t>
    </dgm:pt>
    <dgm:pt modelId="{DEC91C84-C063-4994-B04B-A4CE4A39FC1D}" type="parTrans" cxnId="{73E227C8-9754-4240-8270-B9741BC99097}">
      <dgm:prSet/>
      <dgm:spPr/>
      <dgm:t>
        <a:bodyPr/>
        <a:lstStyle/>
        <a:p>
          <a:endParaRPr lang="pl-PL"/>
        </a:p>
      </dgm:t>
    </dgm:pt>
    <dgm:pt modelId="{FB5DBB6A-8169-49C8-BC06-30404EDE68A0}" type="sibTrans" cxnId="{73E227C8-9754-4240-8270-B9741BC99097}">
      <dgm:prSet/>
      <dgm:spPr/>
      <dgm:t>
        <a:bodyPr/>
        <a:lstStyle/>
        <a:p>
          <a:endParaRPr lang="pl-PL"/>
        </a:p>
      </dgm:t>
    </dgm:pt>
    <dgm:pt modelId="{DEF474F6-AD70-4D3E-8508-9520F3EFFEE6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400" dirty="0">
              <a:latin typeface="Open Sans" pitchFamily="2" charset="0"/>
              <a:ea typeface="Open Sans" pitchFamily="2" charset="0"/>
              <a:cs typeface="Open Sans" pitchFamily="2" charset="0"/>
            </a:rPr>
            <a:t>Nieumieszczenie logotypów w którymkolwiek działaniu, materiale, dokumencie  </a:t>
          </a:r>
        </a:p>
      </dgm:t>
    </dgm:pt>
    <dgm:pt modelId="{A56C0C4D-0038-4367-8CD1-E4FA67592FD5}" type="parTrans" cxnId="{8A393469-07EC-42F3-9668-78675C723D3C}">
      <dgm:prSet/>
      <dgm:spPr/>
      <dgm:t>
        <a:bodyPr/>
        <a:lstStyle/>
        <a:p>
          <a:endParaRPr lang="pl-PL"/>
        </a:p>
      </dgm:t>
    </dgm:pt>
    <dgm:pt modelId="{72C65405-438E-4762-8366-E31191BB051D}" type="sibTrans" cxnId="{8A393469-07EC-42F3-9668-78675C723D3C}">
      <dgm:prSet/>
      <dgm:spPr/>
      <dgm:t>
        <a:bodyPr/>
        <a:lstStyle/>
        <a:p>
          <a:endParaRPr lang="pl-PL"/>
        </a:p>
      </dgm:t>
    </dgm:pt>
    <dgm:pt modelId="{F92B6D43-E16F-4D96-8EB1-B62AC800B18F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400" dirty="0">
              <a:latin typeface="Open Sans" pitchFamily="2" charset="0"/>
              <a:ea typeface="Open Sans" pitchFamily="2" charset="0"/>
              <a:cs typeface="Open Sans" pitchFamily="2" charset="0"/>
            </a:rPr>
            <a:t>Umieszczenie tablicy/plakatu niezgodnie ze wzorem</a:t>
          </a:r>
        </a:p>
      </dgm:t>
    </dgm:pt>
    <dgm:pt modelId="{3726AD7A-1313-4DDB-9C32-9942DF048E03}" type="parTrans" cxnId="{3303A263-26E9-4AB8-80FA-F757E8BE7D34}">
      <dgm:prSet/>
      <dgm:spPr/>
      <dgm:t>
        <a:bodyPr/>
        <a:lstStyle/>
        <a:p>
          <a:endParaRPr lang="pl-PL"/>
        </a:p>
      </dgm:t>
    </dgm:pt>
    <dgm:pt modelId="{3DA0AF9E-4E39-473E-8EB2-A330D54E1B90}" type="sibTrans" cxnId="{3303A263-26E9-4AB8-80FA-F757E8BE7D34}">
      <dgm:prSet/>
      <dgm:spPr/>
      <dgm:t>
        <a:bodyPr/>
        <a:lstStyle/>
        <a:p>
          <a:endParaRPr lang="pl-PL"/>
        </a:p>
      </dgm:t>
    </dgm:pt>
    <dgm:pt modelId="{0E4C7716-D266-41ED-B63F-786BC100827D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400" b="0" dirty="0">
              <a:latin typeface="Open Sans" pitchFamily="2" charset="0"/>
              <a:ea typeface="Open Sans" pitchFamily="2" charset="0"/>
              <a:cs typeface="Open Sans" pitchFamily="2" charset="0"/>
            </a:rPr>
            <a:t>Niezorganizowanie wydarzenia lub niezaproszenie przedstawicieli KE - projekty o znaczeniu strategicznym i wartości 10 mln euro</a:t>
          </a:r>
        </a:p>
      </dgm:t>
    </dgm:pt>
    <dgm:pt modelId="{5FC44F77-16E9-4543-86F2-5E32E1B11E45}" type="parTrans" cxnId="{948B7C87-3D80-47D5-9443-5D3D3CF38EC7}">
      <dgm:prSet/>
      <dgm:spPr/>
      <dgm:t>
        <a:bodyPr/>
        <a:lstStyle/>
        <a:p>
          <a:endParaRPr lang="pl-PL"/>
        </a:p>
      </dgm:t>
    </dgm:pt>
    <dgm:pt modelId="{87865C5C-552F-49FD-8EA3-E05B4E5E2494}" type="sibTrans" cxnId="{948B7C87-3D80-47D5-9443-5D3D3CF38EC7}">
      <dgm:prSet/>
      <dgm:spPr/>
      <dgm:t>
        <a:bodyPr/>
        <a:lstStyle/>
        <a:p>
          <a:endParaRPr lang="pl-PL"/>
        </a:p>
      </dgm:t>
    </dgm:pt>
    <dgm:pt modelId="{31989741-BED3-4DDE-8B0E-59D85DE0F3C7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400" dirty="0">
              <a:latin typeface="Open Sans" pitchFamily="2" charset="0"/>
              <a:ea typeface="Open Sans" pitchFamily="2" charset="0"/>
              <a:cs typeface="Open Sans" pitchFamily="2" charset="0"/>
            </a:rPr>
            <a:t>Umieszczenie tablicy/plakatu w miejscu niewidocznym</a:t>
          </a:r>
        </a:p>
      </dgm:t>
    </dgm:pt>
    <dgm:pt modelId="{47223DFD-97B5-4F57-B47E-D7022FA1E33C}" type="parTrans" cxnId="{7D230822-225D-408B-BD6A-862FF86391E7}">
      <dgm:prSet/>
      <dgm:spPr/>
      <dgm:t>
        <a:bodyPr/>
        <a:lstStyle/>
        <a:p>
          <a:endParaRPr lang="pl-PL"/>
        </a:p>
      </dgm:t>
    </dgm:pt>
    <dgm:pt modelId="{00606AE5-5E54-4D2A-8D6A-D18FE1600381}" type="sibTrans" cxnId="{7D230822-225D-408B-BD6A-862FF86391E7}">
      <dgm:prSet/>
      <dgm:spPr/>
      <dgm:t>
        <a:bodyPr/>
        <a:lstStyle/>
        <a:p>
          <a:endParaRPr lang="pl-PL"/>
        </a:p>
      </dgm:t>
    </dgm:pt>
    <dgm:pt modelId="{EA788F4C-BA8F-4265-9FC2-8483567E44A2}">
      <dgm:prSet phldrT="[Tekst]" custT="1"/>
      <dgm:spPr/>
      <dgm:t>
        <a:bodyPr/>
        <a:lstStyle/>
        <a:p>
          <a:r>
            <a:rPr lang="pl-PL" sz="2400" b="1" dirty="0">
              <a:latin typeface="+mn-lt"/>
              <a:ea typeface="Open Sans" pitchFamily="2" charset="0"/>
              <a:cs typeface="Open Sans" pitchFamily="2" charset="0"/>
            </a:rPr>
            <a:t>0,25%</a:t>
          </a:r>
        </a:p>
      </dgm:t>
    </dgm:pt>
    <dgm:pt modelId="{9421D56D-4951-493A-A32F-2383125D5466}" type="sibTrans" cxnId="{9F2D0E95-4E29-4AC9-A0D6-27D9CDC33D72}">
      <dgm:prSet/>
      <dgm:spPr/>
      <dgm:t>
        <a:bodyPr/>
        <a:lstStyle/>
        <a:p>
          <a:endParaRPr lang="pl-PL"/>
        </a:p>
      </dgm:t>
    </dgm:pt>
    <dgm:pt modelId="{79ED49A4-2870-400E-860B-48291844013A}" type="parTrans" cxnId="{9F2D0E95-4E29-4AC9-A0D6-27D9CDC33D72}">
      <dgm:prSet/>
      <dgm:spPr/>
      <dgm:t>
        <a:bodyPr/>
        <a:lstStyle/>
        <a:p>
          <a:endParaRPr lang="pl-PL"/>
        </a:p>
      </dgm:t>
    </dgm:pt>
    <dgm:pt modelId="{33CF710E-3251-4C86-8FF4-7DB4EE20E92E}" type="pres">
      <dgm:prSet presAssocID="{8A397A73-C664-4C47-91C6-55AC6BA87D2A}" presName="Name0" presStyleCnt="0">
        <dgm:presLayoutVars>
          <dgm:dir/>
          <dgm:animLvl val="lvl"/>
          <dgm:resizeHandles val="exact"/>
        </dgm:presLayoutVars>
      </dgm:prSet>
      <dgm:spPr/>
    </dgm:pt>
    <dgm:pt modelId="{100573B7-DFD7-44A1-8202-63DDB1EDDDD0}" type="pres">
      <dgm:prSet presAssocID="{F157B173-35F3-40FE-9C41-87FC2F9457BF}" presName="linNode" presStyleCnt="0"/>
      <dgm:spPr/>
    </dgm:pt>
    <dgm:pt modelId="{4624A1D4-7AF2-4C76-BD8F-CB2F955EB8F5}" type="pres">
      <dgm:prSet presAssocID="{F157B173-35F3-40FE-9C41-87FC2F9457BF}" presName="parentText" presStyleLbl="node1" presStyleIdx="0" presStyleCnt="2" custScaleX="92394" custScaleY="144234" custLinFactNeighborX="1168" custLinFactNeighborY="-15225">
        <dgm:presLayoutVars>
          <dgm:chMax val="1"/>
          <dgm:bulletEnabled val="1"/>
        </dgm:presLayoutVars>
      </dgm:prSet>
      <dgm:spPr/>
    </dgm:pt>
    <dgm:pt modelId="{724637B1-C19D-4514-A7C1-2C39A0920B2F}" type="pres">
      <dgm:prSet presAssocID="{F157B173-35F3-40FE-9C41-87FC2F9457BF}" presName="descendantText" presStyleLbl="alignAccFollowNode1" presStyleIdx="0" presStyleCnt="2" custScaleX="308126" custScaleY="172392" custLinFactNeighborX="4807" custLinFactNeighborY="794">
        <dgm:presLayoutVars>
          <dgm:bulletEnabled val="1"/>
        </dgm:presLayoutVars>
      </dgm:prSet>
      <dgm:spPr>
        <a:prstGeom prst="rect">
          <a:avLst/>
        </a:prstGeom>
      </dgm:spPr>
    </dgm:pt>
    <dgm:pt modelId="{675B32B4-9618-43B1-AE81-9B7D4A32342A}" type="pres">
      <dgm:prSet presAssocID="{93DA10CA-742A-4689-BDC5-26C35C1F4F0F}" presName="sp" presStyleCnt="0"/>
      <dgm:spPr/>
    </dgm:pt>
    <dgm:pt modelId="{877D3BF0-00E4-4539-805D-6466AEDB1180}" type="pres">
      <dgm:prSet presAssocID="{EA788F4C-BA8F-4265-9FC2-8483567E44A2}" presName="linNode" presStyleCnt="0"/>
      <dgm:spPr/>
    </dgm:pt>
    <dgm:pt modelId="{3337EFDD-3577-4DA9-8D8D-2544D5E97279}" type="pres">
      <dgm:prSet presAssocID="{EA788F4C-BA8F-4265-9FC2-8483567E44A2}" presName="parentText" presStyleLbl="node1" presStyleIdx="1" presStyleCnt="2" custScaleX="44901" custScaleY="131499" custLinFactNeighborX="554" custLinFactNeighborY="1525">
        <dgm:presLayoutVars>
          <dgm:chMax val="1"/>
          <dgm:bulletEnabled val="1"/>
        </dgm:presLayoutVars>
      </dgm:prSet>
      <dgm:spPr/>
    </dgm:pt>
    <dgm:pt modelId="{33FE0310-D0E1-451E-9764-6A3DF8E67790}" type="pres">
      <dgm:prSet presAssocID="{EA788F4C-BA8F-4265-9FC2-8483567E44A2}" presName="descendantText" presStyleLbl="alignAccFollowNode1" presStyleIdx="1" presStyleCnt="2" custScaleX="145573" custScaleY="14978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6362690B-B403-4AE1-B107-6C9922DD4DD1}" type="presOf" srcId="{E73C5882-4EB2-4C4E-BEB5-67E3A4BDE071}" destId="{724637B1-C19D-4514-A7C1-2C39A0920B2F}" srcOrd="0" destOrd="0" presId="urn:microsoft.com/office/officeart/2005/8/layout/vList5"/>
    <dgm:cxn modelId="{00A02E0F-0BA2-4792-9DBD-412202465C75}" type="presOf" srcId="{8A397A73-C664-4C47-91C6-55AC6BA87D2A}" destId="{33CF710E-3251-4C86-8FF4-7DB4EE20E92E}" srcOrd="0" destOrd="0" presId="urn:microsoft.com/office/officeart/2005/8/layout/vList5"/>
    <dgm:cxn modelId="{18D02116-7E0F-4425-8376-AEE4B08AD575}" type="presOf" srcId="{EA788F4C-BA8F-4265-9FC2-8483567E44A2}" destId="{3337EFDD-3577-4DA9-8D8D-2544D5E97279}" srcOrd="0" destOrd="0" presId="urn:microsoft.com/office/officeart/2005/8/layout/vList5"/>
    <dgm:cxn modelId="{9CE19619-B3F9-449F-866C-0605B977A3CC}" srcId="{8A397A73-C664-4C47-91C6-55AC6BA87D2A}" destId="{F157B173-35F3-40FE-9C41-87FC2F9457BF}" srcOrd="0" destOrd="0" parTransId="{BCA59CA5-40D8-4924-B79B-3E127ADB86F1}" sibTransId="{93DA10CA-742A-4689-BDC5-26C35C1F4F0F}"/>
    <dgm:cxn modelId="{7D230822-225D-408B-BD6A-862FF86391E7}" srcId="{EA788F4C-BA8F-4265-9FC2-8483567E44A2}" destId="{31989741-BED3-4DDE-8B0E-59D85DE0F3C7}" srcOrd="2" destOrd="0" parTransId="{47223DFD-97B5-4F57-B47E-D7022FA1E33C}" sibTransId="{00606AE5-5E54-4D2A-8D6A-D18FE1600381}"/>
    <dgm:cxn modelId="{E921A33B-AB57-4E4F-B4FF-D303B32F7834}" srcId="{F157B173-35F3-40FE-9C41-87FC2F9457BF}" destId="{E73C5882-4EB2-4C4E-BEB5-67E3A4BDE071}" srcOrd="0" destOrd="0" parTransId="{F4416608-8F98-4854-B7AF-95D4D8EEBB3C}" sibTransId="{FE924B59-9C7C-4C46-A22D-982B8AF34DE6}"/>
    <dgm:cxn modelId="{E21FE95C-FC0F-41E2-9E7D-93AE64BBA20D}" type="presOf" srcId="{31989741-BED3-4DDE-8B0E-59D85DE0F3C7}" destId="{33FE0310-D0E1-451E-9764-6A3DF8E67790}" srcOrd="0" destOrd="2" presId="urn:microsoft.com/office/officeart/2005/8/layout/vList5"/>
    <dgm:cxn modelId="{3303A263-26E9-4AB8-80FA-F757E8BE7D34}" srcId="{EA788F4C-BA8F-4265-9FC2-8483567E44A2}" destId="{F92B6D43-E16F-4D96-8EB1-B62AC800B18F}" srcOrd="1" destOrd="0" parTransId="{3726AD7A-1313-4DDB-9C32-9942DF048E03}" sibTransId="{3DA0AF9E-4E39-473E-8EB2-A330D54E1B90}"/>
    <dgm:cxn modelId="{8A393469-07EC-42F3-9668-78675C723D3C}" srcId="{EA788F4C-BA8F-4265-9FC2-8483567E44A2}" destId="{DEF474F6-AD70-4D3E-8508-9520F3EFFEE6}" srcOrd="0" destOrd="0" parTransId="{A56C0C4D-0038-4367-8CD1-E4FA67592FD5}" sibTransId="{72C65405-438E-4762-8366-E31191BB051D}"/>
    <dgm:cxn modelId="{948B7C87-3D80-47D5-9443-5D3D3CF38EC7}" srcId="{F157B173-35F3-40FE-9C41-87FC2F9457BF}" destId="{0E4C7716-D266-41ED-B63F-786BC100827D}" srcOrd="2" destOrd="0" parTransId="{5FC44F77-16E9-4543-86F2-5E32E1B11E45}" sibTransId="{87865C5C-552F-49FD-8EA3-E05B4E5E2494}"/>
    <dgm:cxn modelId="{4DB29489-AE9E-4FB8-AD3B-BC0E833C6601}" type="presOf" srcId="{F157B173-35F3-40FE-9C41-87FC2F9457BF}" destId="{4624A1D4-7AF2-4C76-BD8F-CB2F955EB8F5}" srcOrd="0" destOrd="0" presId="urn:microsoft.com/office/officeart/2005/8/layout/vList5"/>
    <dgm:cxn modelId="{9F2D0E95-4E29-4AC9-A0D6-27D9CDC33D72}" srcId="{8A397A73-C664-4C47-91C6-55AC6BA87D2A}" destId="{EA788F4C-BA8F-4265-9FC2-8483567E44A2}" srcOrd="1" destOrd="0" parTransId="{79ED49A4-2870-400E-860B-48291844013A}" sibTransId="{9421D56D-4951-493A-A32F-2383125D5466}"/>
    <dgm:cxn modelId="{73E227C8-9754-4240-8270-B9741BC99097}" srcId="{F157B173-35F3-40FE-9C41-87FC2F9457BF}" destId="{E2180226-F6C2-4515-89FF-8236509FED02}" srcOrd="1" destOrd="0" parTransId="{DEC91C84-C063-4994-B04B-A4CE4A39FC1D}" sibTransId="{FB5DBB6A-8169-49C8-BC06-30404EDE68A0}"/>
    <dgm:cxn modelId="{40D402CB-D2B8-4F94-86C3-0B708E1D6237}" type="presOf" srcId="{0E4C7716-D266-41ED-B63F-786BC100827D}" destId="{724637B1-C19D-4514-A7C1-2C39A0920B2F}" srcOrd="0" destOrd="2" presId="urn:microsoft.com/office/officeart/2005/8/layout/vList5"/>
    <dgm:cxn modelId="{605A43D3-A803-4486-96F3-8AC6C6E01CF1}" type="presOf" srcId="{E2180226-F6C2-4515-89FF-8236509FED02}" destId="{724637B1-C19D-4514-A7C1-2C39A0920B2F}" srcOrd="0" destOrd="1" presId="urn:microsoft.com/office/officeart/2005/8/layout/vList5"/>
    <dgm:cxn modelId="{467E1EDE-B119-4DA5-B6E9-EBBC0F687C31}" type="presOf" srcId="{F92B6D43-E16F-4D96-8EB1-B62AC800B18F}" destId="{33FE0310-D0E1-451E-9764-6A3DF8E67790}" srcOrd="0" destOrd="1" presId="urn:microsoft.com/office/officeart/2005/8/layout/vList5"/>
    <dgm:cxn modelId="{CCF79DF2-1C34-4629-A893-5BF3C937AEFF}" type="presOf" srcId="{DEF474F6-AD70-4D3E-8508-9520F3EFFEE6}" destId="{33FE0310-D0E1-451E-9764-6A3DF8E67790}" srcOrd="0" destOrd="0" presId="urn:microsoft.com/office/officeart/2005/8/layout/vList5"/>
    <dgm:cxn modelId="{A0B0BE4C-2113-48A2-9B4F-0F09169DEF37}" type="presParOf" srcId="{33CF710E-3251-4C86-8FF4-7DB4EE20E92E}" destId="{100573B7-DFD7-44A1-8202-63DDB1EDDDD0}" srcOrd="0" destOrd="0" presId="urn:microsoft.com/office/officeart/2005/8/layout/vList5"/>
    <dgm:cxn modelId="{726441CC-5502-4CE0-9AB3-525F64EFB40F}" type="presParOf" srcId="{100573B7-DFD7-44A1-8202-63DDB1EDDDD0}" destId="{4624A1D4-7AF2-4C76-BD8F-CB2F955EB8F5}" srcOrd="0" destOrd="0" presId="urn:microsoft.com/office/officeart/2005/8/layout/vList5"/>
    <dgm:cxn modelId="{B1D00743-FD7E-4427-B851-DEF1ADDF1BE5}" type="presParOf" srcId="{100573B7-DFD7-44A1-8202-63DDB1EDDDD0}" destId="{724637B1-C19D-4514-A7C1-2C39A0920B2F}" srcOrd="1" destOrd="0" presId="urn:microsoft.com/office/officeart/2005/8/layout/vList5"/>
    <dgm:cxn modelId="{196214EF-D881-405A-A727-0C3AA9BD6330}" type="presParOf" srcId="{33CF710E-3251-4C86-8FF4-7DB4EE20E92E}" destId="{675B32B4-9618-43B1-AE81-9B7D4A32342A}" srcOrd="1" destOrd="0" presId="urn:microsoft.com/office/officeart/2005/8/layout/vList5"/>
    <dgm:cxn modelId="{992CC4FB-70C6-431D-AB8E-C79358AE0207}" type="presParOf" srcId="{33CF710E-3251-4C86-8FF4-7DB4EE20E92E}" destId="{877D3BF0-00E4-4539-805D-6466AEDB1180}" srcOrd="2" destOrd="0" presId="urn:microsoft.com/office/officeart/2005/8/layout/vList5"/>
    <dgm:cxn modelId="{90465CBF-3B34-477D-B7C7-CF8AE296520C}" type="presParOf" srcId="{877D3BF0-00E4-4539-805D-6466AEDB1180}" destId="{3337EFDD-3577-4DA9-8D8D-2544D5E97279}" srcOrd="0" destOrd="0" presId="urn:microsoft.com/office/officeart/2005/8/layout/vList5"/>
    <dgm:cxn modelId="{B9B57A9B-2F69-4394-8801-301EC1B6F300}" type="presParOf" srcId="{877D3BF0-00E4-4539-805D-6466AEDB1180}" destId="{33FE0310-D0E1-451E-9764-6A3DF8E6779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4A1D4-7AF2-4C76-BD8F-CB2F955EB8F5}">
      <dsp:nvSpPr>
        <dsp:cNvPr id="0" name=""/>
        <dsp:cNvSpPr/>
      </dsp:nvSpPr>
      <dsp:spPr>
        <a:xfrm>
          <a:off x="71139" y="376128"/>
          <a:ext cx="1379229" cy="9348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Open Sans" pitchFamily="2" charset="0"/>
              <a:ea typeface="Open Sans" pitchFamily="2" charset="0"/>
              <a:cs typeface="Open Sans" pitchFamily="2" charset="0"/>
            </a:rPr>
            <a:t>Wartość projektu&gt;100 tys. euro</a:t>
          </a:r>
        </a:p>
      </dsp:txBody>
      <dsp:txXfrm>
        <a:off x="116776" y="421765"/>
        <a:ext cx="1287955" cy="843611"/>
      </dsp:txXfrm>
    </dsp:sp>
    <dsp:sp modelId="{852B1C5C-0168-4C42-A188-5705EB3C0107}">
      <dsp:nvSpPr>
        <dsp:cNvPr id="0" name=""/>
        <dsp:cNvSpPr/>
      </dsp:nvSpPr>
      <dsp:spPr>
        <a:xfrm>
          <a:off x="71139" y="1663953"/>
          <a:ext cx="1379229" cy="9348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latin typeface="Open Sans" pitchFamily="2" charset="0"/>
              <a:ea typeface="Open Sans" pitchFamily="2" charset="0"/>
              <a:cs typeface="Open Sans" pitchFamily="2" charset="0"/>
            </a:rPr>
            <a:t>Wartość projektu&gt;500 tys. euro</a:t>
          </a:r>
        </a:p>
      </dsp:txBody>
      <dsp:txXfrm>
        <a:off x="116776" y="1709590"/>
        <a:ext cx="1287955" cy="843611"/>
      </dsp:txXfrm>
    </dsp:sp>
    <dsp:sp modelId="{2601967D-004C-4FFA-BBA8-2A9422606F09}">
      <dsp:nvSpPr>
        <dsp:cNvPr id="0" name=""/>
        <dsp:cNvSpPr/>
      </dsp:nvSpPr>
      <dsp:spPr>
        <a:xfrm>
          <a:off x="71139" y="2883654"/>
          <a:ext cx="1379229" cy="6700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Open Sans" pitchFamily="2" charset="0"/>
              <a:ea typeface="Open Sans" pitchFamily="2" charset="0"/>
              <a:cs typeface="Open Sans" pitchFamily="2" charset="0"/>
            </a:rPr>
            <a:t>Kiedy?</a:t>
          </a:r>
        </a:p>
      </dsp:txBody>
      <dsp:txXfrm>
        <a:off x="103846" y="2916361"/>
        <a:ext cx="1313815" cy="604598"/>
      </dsp:txXfrm>
    </dsp:sp>
    <dsp:sp modelId="{12DB87D0-2C27-48A7-A300-6DCD8317B0C0}">
      <dsp:nvSpPr>
        <dsp:cNvPr id="0" name=""/>
        <dsp:cNvSpPr/>
      </dsp:nvSpPr>
      <dsp:spPr>
        <a:xfrm>
          <a:off x="1450499" y="2946343"/>
          <a:ext cx="7585793" cy="499818"/>
        </a:xfrm>
        <a:prstGeom prst="rect">
          <a:avLst/>
        </a:prstGeom>
        <a:solidFill>
          <a:schemeClr val="bg2">
            <a:lumMod val="9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niezwłocznie po rozpoczęciu fizycznej realizacji projektu, przez 3 lata od zakończenia projektu</a:t>
          </a:r>
          <a:endParaRPr lang="pl-PL" sz="2400" b="1" kern="1200" dirty="0">
            <a:solidFill>
              <a:schemeClr val="tx1"/>
            </a:solidFill>
            <a:latin typeface="Open Sans" pitchFamily="2" charset="0"/>
            <a:ea typeface="Open Sans" pitchFamily="2" charset="0"/>
            <a:cs typeface="Open Sans" pitchFamily="2" charset="0"/>
          </a:endParaRPr>
        </a:p>
      </dsp:txBody>
      <dsp:txXfrm>
        <a:off x="1450499" y="2946343"/>
        <a:ext cx="7585793" cy="499818"/>
      </dsp:txXfrm>
    </dsp:sp>
    <dsp:sp modelId="{25614E55-D588-4A52-8159-1DA0CEC05A94}">
      <dsp:nvSpPr>
        <dsp:cNvPr id="0" name=""/>
        <dsp:cNvSpPr/>
      </dsp:nvSpPr>
      <dsp:spPr>
        <a:xfrm>
          <a:off x="71139" y="4137416"/>
          <a:ext cx="1379229" cy="6645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Open Sans" pitchFamily="2" charset="0"/>
              <a:ea typeface="Open Sans" pitchFamily="2" charset="0"/>
              <a:cs typeface="Open Sans" pitchFamily="2" charset="0"/>
            </a:rPr>
            <a:t>Gdzie?</a:t>
          </a:r>
        </a:p>
      </dsp:txBody>
      <dsp:txXfrm>
        <a:off x="103578" y="4169855"/>
        <a:ext cx="1314351" cy="599648"/>
      </dsp:txXfrm>
    </dsp:sp>
    <dsp:sp modelId="{22A1741B-955C-41BF-A22C-1B3B54576917}">
      <dsp:nvSpPr>
        <dsp:cNvPr id="0" name=""/>
        <dsp:cNvSpPr/>
      </dsp:nvSpPr>
      <dsp:spPr>
        <a:xfrm>
          <a:off x="1450499" y="4137417"/>
          <a:ext cx="7585793" cy="609878"/>
        </a:xfrm>
        <a:prstGeom prst="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w miejscu realizacji projektu, dobrze widocznym, ogólnie dostępnym, gdzie największa liczba osób będzie mogła zapoznać się z treścią tablicy</a:t>
          </a:r>
        </a:p>
      </dsp:txBody>
      <dsp:txXfrm>
        <a:off x="1450499" y="4137417"/>
        <a:ext cx="7585793" cy="609878"/>
      </dsp:txXfrm>
    </dsp:sp>
    <dsp:sp modelId="{AC643F1A-8364-4A5F-BB9E-9FF48C511673}">
      <dsp:nvSpPr>
        <dsp:cNvPr id="0" name=""/>
        <dsp:cNvSpPr/>
      </dsp:nvSpPr>
      <dsp:spPr>
        <a:xfrm>
          <a:off x="1450499" y="2006020"/>
          <a:ext cx="7585793" cy="428253"/>
        </a:xfrm>
        <a:prstGeom prst="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projekt obejmuje prace budowlane, infrastrukturę, inwestycje rzeczowe, zakup sprzętu oraz jest wspierany z EFRR</a:t>
          </a:r>
        </a:p>
      </dsp:txBody>
      <dsp:txXfrm>
        <a:off x="1450499" y="2006020"/>
        <a:ext cx="7585793" cy="428253"/>
      </dsp:txXfrm>
    </dsp:sp>
    <dsp:sp modelId="{BEA536AD-B0CF-4E96-9AEA-89717EB09915}">
      <dsp:nvSpPr>
        <dsp:cNvPr id="0" name=""/>
        <dsp:cNvSpPr/>
      </dsp:nvSpPr>
      <dsp:spPr>
        <a:xfrm>
          <a:off x="1487116" y="689570"/>
          <a:ext cx="7585793" cy="428253"/>
        </a:xfrm>
        <a:prstGeom prst="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projekt obejmuje prace budowlane, infrastrukturę, inwestycje rzeczowe, zakup sprzętu oraz jest wspierany z EFS Plus</a:t>
          </a:r>
        </a:p>
      </dsp:txBody>
      <dsp:txXfrm>
        <a:off x="1487116" y="689570"/>
        <a:ext cx="7585793" cy="428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637B1-C19D-4514-A7C1-2C39A0920B2F}">
      <dsp:nvSpPr>
        <dsp:cNvPr id="0" name=""/>
        <dsp:cNvSpPr/>
      </dsp:nvSpPr>
      <dsp:spPr>
        <a:xfrm rot="5400000">
          <a:off x="4907890" y="-2741784"/>
          <a:ext cx="1132318" cy="6765670"/>
        </a:xfrm>
        <a:prstGeom prst="roundRect">
          <a:avLst/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200" b="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   nie później niż miesiąc od podpisania umowy </a:t>
          </a:r>
          <a:br>
            <a:rPr lang="pl-PL" sz="2200" b="0" kern="1200" dirty="0">
              <a:latin typeface="Open Sans" pitchFamily="2" charset="0"/>
              <a:ea typeface="Open Sans" pitchFamily="2" charset="0"/>
              <a:cs typeface="Open Sans" pitchFamily="2" charset="0"/>
            </a:rPr>
          </a:br>
          <a:r>
            <a:rPr lang="pl-PL" sz="2200" b="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o dofinansowanie, w trakcie trwania realizacji projektu</a:t>
          </a:r>
          <a:endParaRPr lang="pl-PL" sz="2200" b="1" kern="1200" dirty="0">
            <a:latin typeface="Open Sans" pitchFamily="2" charset="0"/>
            <a:ea typeface="Open Sans" pitchFamily="2" charset="0"/>
            <a:cs typeface="Open Sans" pitchFamily="2" charset="0"/>
          </a:endParaRPr>
        </a:p>
      </dsp:txBody>
      <dsp:txXfrm rot="-5400000">
        <a:off x="2146489" y="130167"/>
        <a:ext cx="6655120" cy="1021768"/>
      </dsp:txXfrm>
    </dsp:sp>
    <dsp:sp modelId="{4624A1D4-7AF2-4C76-BD8F-CB2F955EB8F5}">
      <dsp:nvSpPr>
        <dsp:cNvPr id="0" name=""/>
        <dsp:cNvSpPr/>
      </dsp:nvSpPr>
      <dsp:spPr>
        <a:xfrm>
          <a:off x="0" y="0"/>
          <a:ext cx="2088514" cy="13298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latin typeface="+mn-lt"/>
              <a:ea typeface="Open Sans" pitchFamily="2" charset="0"/>
              <a:cs typeface="Open Sans" pitchFamily="2" charset="0"/>
            </a:rPr>
            <a:t>Kiedy?</a:t>
          </a:r>
        </a:p>
      </dsp:txBody>
      <dsp:txXfrm>
        <a:off x="64918" y="64918"/>
        <a:ext cx="1958678" cy="1200006"/>
      </dsp:txXfrm>
    </dsp:sp>
    <dsp:sp modelId="{33FE0310-D0E1-451E-9764-6A3DF8E67790}">
      <dsp:nvSpPr>
        <dsp:cNvPr id="0" name=""/>
        <dsp:cNvSpPr/>
      </dsp:nvSpPr>
      <dsp:spPr>
        <a:xfrm rot="5400000">
          <a:off x="3936984" y="21383"/>
          <a:ext cx="3114519" cy="6725280"/>
        </a:xfrm>
        <a:prstGeom prst="roundRect">
          <a:avLst/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4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   </a:t>
          </a:r>
          <a:r>
            <a:rPr lang="pl-PL" sz="22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w miejscu realizacji projektu, dobrze widocznym, ogólnie dostępnym, </a:t>
          </a:r>
          <a:br>
            <a:rPr lang="pl-PL" sz="2200" kern="1200" dirty="0">
              <a:latin typeface="Open Sans" pitchFamily="2" charset="0"/>
              <a:ea typeface="Open Sans" pitchFamily="2" charset="0"/>
              <a:cs typeface="Open Sans" pitchFamily="2" charset="0"/>
            </a:rPr>
          </a:br>
          <a:r>
            <a:rPr lang="pl-PL" sz="22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np. wejście do budynku; </a:t>
          </a: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2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jeśli działania w projekcie są realizowane w kilku lokalizacjach, plakaty umieść w każdej z nich (np. jeśli organizujesz spotkania lub szkolenia w kilku salach, plakat umieść w każdej z nich).</a:t>
          </a:r>
        </a:p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9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  </a:t>
          </a:r>
        </a:p>
      </dsp:txBody>
      <dsp:txXfrm rot="-5400000">
        <a:off x="2283642" y="1978801"/>
        <a:ext cx="6421204" cy="2810443"/>
      </dsp:txXfrm>
    </dsp:sp>
    <dsp:sp modelId="{3337EFDD-3577-4DA9-8D8D-2544D5E97279}">
      <dsp:nvSpPr>
        <dsp:cNvPr id="0" name=""/>
        <dsp:cNvSpPr/>
      </dsp:nvSpPr>
      <dsp:spPr>
        <a:xfrm>
          <a:off x="0" y="2578163"/>
          <a:ext cx="2116161" cy="14919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latin typeface="+mn-lt"/>
              <a:ea typeface="Open Sans" pitchFamily="2" charset="0"/>
              <a:cs typeface="Open Sans" pitchFamily="2" charset="0"/>
            </a:rPr>
            <a:t>Gdzie?</a:t>
          </a:r>
        </a:p>
      </dsp:txBody>
      <dsp:txXfrm>
        <a:off x="72831" y="2650994"/>
        <a:ext cx="1970499" cy="13462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637B1-C19D-4514-A7C1-2C39A0920B2F}">
      <dsp:nvSpPr>
        <dsp:cNvPr id="0" name=""/>
        <dsp:cNvSpPr/>
      </dsp:nvSpPr>
      <dsp:spPr>
        <a:xfrm rot="5400000">
          <a:off x="3886110" y="-2458808"/>
          <a:ext cx="2863146" cy="7942498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Brak opisu projektu na stronie internetowej oraz stronach mediów społecznościowych lub brak informacji o otrzymaniu dofinansowania UE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Nieumieszczenie tablicy/plakatu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Niezorganizowanie wydarzenia lub niezaproszenie przedstawicieli KE - projekty o znaczeniu strategicznym i wartości 10 mln euro</a:t>
          </a:r>
        </a:p>
      </dsp:txBody>
      <dsp:txXfrm rot="-5400000">
        <a:off x="1346434" y="80868"/>
        <a:ext cx="7942498" cy="2863146"/>
      </dsp:txXfrm>
    </dsp:sp>
    <dsp:sp modelId="{4624A1D4-7AF2-4C76-BD8F-CB2F955EB8F5}">
      <dsp:nvSpPr>
        <dsp:cNvPr id="0" name=""/>
        <dsp:cNvSpPr/>
      </dsp:nvSpPr>
      <dsp:spPr>
        <a:xfrm>
          <a:off x="33105" y="0"/>
          <a:ext cx="1339661" cy="2994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latin typeface="+mn-lt"/>
              <a:ea typeface="Open Sans" pitchFamily="2" charset="0"/>
              <a:cs typeface="Open Sans" pitchFamily="2" charset="0"/>
            </a:rPr>
            <a:t>0,5%</a:t>
          </a:r>
        </a:p>
      </dsp:txBody>
      <dsp:txXfrm>
        <a:off x="98502" y="65397"/>
        <a:ext cx="1208867" cy="2863567"/>
      </dsp:txXfrm>
    </dsp:sp>
    <dsp:sp modelId="{33FE0310-D0E1-451E-9764-6A3DF8E67790}">
      <dsp:nvSpPr>
        <dsp:cNvPr id="0" name=""/>
        <dsp:cNvSpPr/>
      </dsp:nvSpPr>
      <dsp:spPr>
        <a:xfrm rot="5400000">
          <a:off x="4086864" y="509988"/>
          <a:ext cx="2487665" cy="7910474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Nieumieszczenie logotypów w którymkolwiek działaniu, materiale, dokumencie 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Umieszczenie tablicy/plakatu niezgodnie ze wzorem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>
              <a:latin typeface="Open Sans" pitchFamily="2" charset="0"/>
              <a:ea typeface="Open Sans" pitchFamily="2" charset="0"/>
              <a:cs typeface="Open Sans" pitchFamily="2" charset="0"/>
            </a:rPr>
            <a:t>Umieszczenie tablicy/plakatu w miejscu niewidocznym</a:t>
          </a:r>
        </a:p>
      </dsp:txBody>
      <dsp:txXfrm rot="-5400000">
        <a:off x="1375460" y="3221392"/>
        <a:ext cx="7910474" cy="2487665"/>
      </dsp:txXfrm>
    </dsp:sp>
    <dsp:sp modelId="{3337EFDD-3577-4DA9-8D8D-2544D5E97279}">
      <dsp:nvSpPr>
        <dsp:cNvPr id="0" name=""/>
        <dsp:cNvSpPr/>
      </dsp:nvSpPr>
      <dsp:spPr>
        <a:xfrm>
          <a:off x="33102" y="3102311"/>
          <a:ext cx="1372461" cy="27299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latin typeface="+mn-lt"/>
              <a:ea typeface="Open Sans" pitchFamily="2" charset="0"/>
              <a:cs typeface="Open Sans" pitchFamily="2" charset="0"/>
            </a:rPr>
            <a:t>0,25%</a:t>
          </a:r>
        </a:p>
      </dsp:txBody>
      <dsp:txXfrm>
        <a:off x="100100" y="3169309"/>
        <a:ext cx="1238465" cy="2595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A002BF2-F2EE-3E80-F1ED-C06F70077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F1C4CD2-0507-C347-8DE7-3C833D079C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97F90-B518-4E1D-BFC3-C3DBD2C5DA4C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65DE53B-E178-8689-632D-B8BAE64E51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D5DFD9B-34DA-C47C-9EC3-F91E3D5FF6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0A10A-6BB7-4955-AD79-70962B687E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7987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10.04.2026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80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328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8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8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ED6FC6D-6880-288B-832C-E4EBA36C14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7" y="6238138"/>
            <a:ext cx="8640763" cy="11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0A228201-59AA-470F-B779-D4FECA3DF137}"/>
              </a:ext>
            </a:extLst>
          </p:cNvPr>
          <p:cNvSpPr/>
          <p:nvPr userDrawn="1"/>
        </p:nvSpPr>
        <p:spPr>
          <a:xfrm>
            <a:off x="1025525" y="1983572"/>
            <a:ext cx="8640763" cy="432127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7D00171-EF30-4814-B375-246769FD4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629EBDD-5340-4285-A47D-77B29466EF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5848" y="3411613"/>
            <a:ext cx="7920115" cy="1087764"/>
          </a:xfrm>
        </p:spPr>
        <p:txBody>
          <a:bodyPr anchor="t" anchorCtr="0">
            <a:normAutofit/>
          </a:bodyPr>
          <a:lstStyle>
            <a:lvl1pPr algn="ctr">
              <a:lnSpc>
                <a:spcPts val="4000"/>
              </a:lnSpc>
              <a:defRPr sz="3200"/>
            </a:lvl1pPr>
          </a:lstStyle>
          <a:p>
            <a:br>
              <a:rPr lang="pl-PL" dirty="0"/>
            </a:br>
            <a:r>
              <a:rPr lang="pl-PL" dirty="0"/>
              <a:t>Dziękuję za uwagę.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08A69D8-E434-4799-8832-9915F4EB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2649279-68AC-4F54-A880-75A79D738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C169691-7357-4DDF-8437-CEB5E8C727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9B9B22B-67E4-4504-8A58-6D72DCD7A2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0BC155C9-2974-4950-B840-0E7ABDF714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1C9A51C-3E9A-43B3-865C-E0B79CE15E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AE3D26F0-CB23-476D-84AC-833FF58353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02C74DC5-C335-4B67-9BCD-34D60F57C6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0F174CC1-CE15-4868-A9EE-2844EB32D55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580C7992-BAEE-4176-9AF5-42DA24B7599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A86516E-B5E1-4DB3-981D-6523926A2A1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709B0195-39FE-4DB2-9F58-C6258A41F18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06B4110B-C953-4485-B94D-302AD469CB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57DE8E9A-D3E8-4602-B22F-B5C837A867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68194"/>
            <a:ext cx="3960813" cy="721949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B3311C75-1808-420C-9748-02DF11B01A9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7" y="6238138"/>
            <a:ext cx="8640763" cy="11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sia 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Tekst: Fundusze Europejsk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2243860-3EBB-BFEC-31B1-40713BDBEF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7" y="6238138"/>
            <a:ext cx="8640763" cy="11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ABCA8052-B041-41F1-A40B-8E74F5FE7C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6338436"/>
            <a:ext cx="8639675" cy="1180711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36B7053A-4F1D-43B0-94F1-3416603950B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68194"/>
            <a:ext cx="3960813" cy="72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BB0E821-541F-1502-B489-316E087915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7" y="6238138"/>
            <a:ext cx="8640763" cy="11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1" r:id="rId2"/>
    <p:sldLayoutId id="2147483725" r:id="rId3"/>
    <p:sldLayoutId id="2147483720" r:id="rId4"/>
    <p:sldLayoutId id="2147483721" r:id="rId5"/>
    <p:sldLayoutId id="2147483710" r:id="rId6"/>
    <p:sldLayoutId id="2147483712" r:id="rId7"/>
    <p:sldLayoutId id="2147483726" r:id="rId8"/>
    <p:sldLayoutId id="2147483740" r:id="rId9"/>
    <p:sldLayoutId id="2147483723" r:id="rId10"/>
    <p:sldLayoutId id="2147483728" r:id="rId11"/>
  </p:sldLayoutIdLst>
  <p:hf hdr="0" ftr="0" dt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5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funduszeeuropejskie.gov.pl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omorskiewunii" TargetMode="External"/><Relationship Id="rId2" Type="http://schemas.openxmlformats.org/officeDocument/2006/relationships/hyperlink" Target="https://funduszeuepomorskie.pl/newsletter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learning.kprm.gov.pl/local/login/" TargetMode="External"/><Relationship Id="rId2" Type="http://schemas.openxmlformats.org/officeDocument/2006/relationships/hyperlink" Target="http://www.rjp.pan.pl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zabawy.logios.dev/" TargetMode="External"/><Relationship Id="rId5" Type="http://schemas.openxmlformats.org/officeDocument/2006/relationships/hyperlink" Target="https://jasnopis.pl/" TargetMode="External"/><Relationship Id="rId4" Type="http://schemas.openxmlformats.org/officeDocument/2006/relationships/hyperlink" Target="http://www.funduszeeuropejskie.gov.pl/strony/o-funduszach/promocja/prosto-o-funduszach-europejskich-1/vlog-prosto-i-kropka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mailto:m.sawicka@pomorskie.e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unduszeeuropejskie.gov.pl/strony/o-funduszach/fundusze-na-lata-2021-2027/prawo-i-dokumenty/wytyczne/wytyczne-dotyczace-informacji-i-promocji-funduszy-europejskich-na-lata-2021-2027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uszeeuropejskie.gov.pl/media/111705/KTW_marki_FE_2021-2027.pdf" TargetMode="External"/><Relationship Id="rId2" Type="http://schemas.openxmlformats.org/officeDocument/2006/relationships/hyperlink" Target="https://funduszeuepomorskie.pl/sites/default/files/2025/03/4757/podrecznik_marzec.pdf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pomorskie.pl/sites/default/files/2024/03/4792/Strategia-komunikacji-Funduszy-Europejskich-dla-Pomorza-2021-2027-1.docx" TargetMode="External"/><Relationship Id="rId2" Type="http://schemas.openxmlformats.org/officeDocument/2006/relationships/hyperlink" Target="https://funduszeuepomorskie.pl/sites/default/files/2023/10/3836/Fundusze%20Europejskie%20dla%20Pomorza%202021-2027.pdf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2005754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pl-PL" dirty="0"/>
              <a:t>Widoczność ma znaczenie! </a:t>
            </a:r>
            <a:br>
              <a:rPr lang="pl-PL" dirty="0"/>
            </a:br>
            <a:r>
              <a:rPr lang="pl-PL" dirty="0"/>
              <a:t>Obowiązki informacyjno-promocyjne w projektach UE krok po kroku…</a:t>
            </a:r>
            <a:br>
              <a:rPr lang="pl-PL" altLang="pl-PL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700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955" y="5580037"/>
            <a:ext cx="7920037" cy="504056"/>
          </a:xfrm>
        </p:spPr>
        <p:txBody>
          <a:bodyPr>
            <a:normAutofit/>
          </a:bodyPr>
          <a:lstStyle/>
          <a:p>
            <a:r>
              <a:rPr lang="pl-PL" altLang="pl-PL" dirty="0">
                <a:cs typeface="Arial" panose="020B0604020202020204" pitchFamily="34" charset="0"/>
              </a:rPr>
              <a:t>Gdańsk, 13 kwietnia 2026 r.</a:t>
            </a:r>
            <a:endParaRPr lang="pl-PL" sz="3200" b="0" dirty="0"/>
          </a:p>
        </p:txBody>
      </p:sp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84D206-9F5D-9366-9627-AE884CA9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5618"/>
            <a:ext cx="8640381" cy="579924"/>
          </a:xfrm>
        </p:spPr>
        <p:txBody>
          <a:bodyPr/>
          <a:lstStyle/>
          <a:p>
            <a:r>
              <a:rPr lang="pl-PL" dirty="0"/>
              <a:t>DOKUMENTY (6)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A902B9-034F-9D10-1D40-6EC8827EC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715" y="1763613"/>
            <a:ext cx="8928511" cy="8640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40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Umowa o dofinansowanie!!!</a:t>
            </a:r>
            <a:endParaRPr lang="pl-PL" sz="4000" dirty="0">
              <a:solidFill>
                <a:srgbClr val="C00000"/>
              </a:solidFill>
              <a:latin typeface="+mn-lt"/>
            </a:endParaRPr>
          </a:p>
          <a:p>
            <a:endParaRPr lang="pl-PL" dirty="0"/>
          </a:p>
        </p:txBody>
      </p:sp>
      <p:pic>
        <p:nvPicPr>
          <p:cNvPr id="7" name="Symbol zastępczy zawartości 6" descr="Grafika umowy z podpisem">
            <a:extLst>
              <a:ext uri="{FF2B5EF4-FFF2-40B4-BE49-F238E27FC236}">
                <a16:creationId xmlns:a16="http://schemas.microsoft.com/office/drawing/2014/main" id="{56F753FD-0B23-EA68-0DF1-EBAE18FD8A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41" y="2429317"/>
            <a:ext cx="4680520" cy="4680520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3D674B5-5639-CDD6-DF89-C1A3A7A41A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5420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53B4D6-6D17-414F-81E2-8C4D7142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6" y="539477"/>
            <a:ext cx="9505056" cy="921197"/>
          </a:xfrm>
        </p:spPr>
        <p:txBody>
          <a:bodyPr>
            <a:noAutofit/>
          </a:bodyPr>
          <a:lstStyle/>
          <a:p>
            <a:pPr lvl="0"/>
            <a:r>
              <a:rPr lang="pl-PL" sz="3200" dirty="0">
                <a:solidFill>
                  <a:srgbClr val="002060"/>
                </a:solidFill>
                <a:latin typeface="+mn-lt"/>
              </a:rPr>
              <a:t>Od kiedy? (1)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892A13-156A-42FB-81EC-6E090CA54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26" y="1691605"/>
            <a:ext cx="9001000" cy="4176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95"/>
              </a:spcBef>
              <a:buNone/>
            </a:pPr>
            <a:r>
              <a:rPr lang="pl-PL" sz="3000" dirty="0">
                <a:latin typeface="+mn-lt"/>
                <a:cs typeface="Arial"/>
              </a:rPr>
              <a:t>Obowiązki</a:t>
            </a:r>
            <a:r>
              <a:rPr lang="pl-PL" sz="3000" spc="-10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informacyjne</a:t>
            </a:r>
            <a:r>
              <a:rPr lang="pl-PL" sz="3000" spc="-8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należy</a:t>
            </a:r>
            <a:r>
              <a:rPr lang="pl-PL" sz="3000" spc="-105" dirty="0">
                <a:latin typeface="+mn-lt"/>
                <a:cs typeface="Arial"/>
              </a:rPr>
              <a:t> </a:t>
            </a:r>
            <a:r>
              <a:rPr lang="pl-PL" sz="3000" spc="-10" dirty="0">
                <a:latin typeface="+mn-lt"/>
                <a:cs typeface="Arial"/>
              </a:rPr>
              <a:t>wypełniać </a:t>
            </a:r>
            <a:r>
              <a:rPr lang="pl-PL" sz="3000" b="1" dirty="0">
                <a:latin typeface="+mn-lt"/>
                <a:cs typeface="Arial"/>
              </a:rPr>
              <a:t>od</a:t>
            </a:r>
            <a:r>
              <a:rPr lang="pl-PL" sz="3000" b="1" spc="-140" dirty="0">
                <a:latin typeface="+mn-lt"/>
                <a:cs typeface="Arial"/>
              </a:rPr>
              <a:t> </a:t>
            </a:r>
            <a:r>
              <a:rPr lang="pl-PL" sz="3000" b="1" dirty="0">
                <a:latin typeface="+mn-lt"/>
                <a:cs typeface="Arial"/>
              </a:rPr>
              <a:t>momentu</a:t>
            </a:r>
            <a:r>
              <a:rPr lang="pl-PL" sz="3000" b="1" spc="-110" dirty="0">
                <a:latin typeface="+mn-lt"/>
                <a:cs typeface="Arial"/>
              </a:rPr>
              <a:t> </a:t>
            </a:r>
            <a:r>
              <a:rPr lang="pl-PL" sz="3000" b="1" dirty="0">
                <a:latin typeface="+mn-lt"/>
                <a:cs typeface="Arial"/>
              </a:rPr>
              <a:t>uzyskania</a:t>
            </a:r>
            <a:r>
              <a:rPr lang="pl-PL" sz="3000" b="1" spc="-100" dirty="0">
                <a:latin typeface="+mn-lt"/>
                <a:cs typeface="Arial"/>
              </a:rPr>
              <a:t> </a:t>
            </a:r>
            <a:r>
              <a:rPr lang="pl-PL" sz="3000" b="1" dirty="0">
                <a:latin typeface="+mn-lt"/>
                <a:cs typeface="Arial"/>
              </a:rPr>
              <a:t>dofinansowania,</a:t>
            </a:r>
            <a:r>
              <a:rPr lang="pl-PL" sz="3000" b="1" spc="-90" dirty="0">
                <a:latin typeface="+mn-lt"/>
                <a:cs typeface="Arial"/>
              </a:rPr>
              <a:t> </a:t>
            </a:r>
            <a:r>
              <a:rPr lang="pl-PL" sz="3000" spc="-25" dirty="0">
                <a:latin typeface="+mn-lt"/>
                <a:cs typeface="Arial"/>
              </a:rPr>
              <a:t>tj. </a:t>
            </a:r>
            <a:r>
              <a:rPr lang="pl-PL" sz="3000" b="1" dirty="0">
                <a:solidFill>
                  <a:srgbClr val="C00000"/>
                </a:solidFill>
                <a:latin typeface="+mn-lt"/>
                <a:cs typeface="Arial"/>
              </a:rPr>
              <a:t>podpisania</a:t>
            </a:r>
            <a:r>
              <a:rPr lang="pl-PL" sz="3000" b="1" spc="-65" dirty="0">
                <a:solidFill>
                  <a:srgbClr val="C00000"/>
                </a:solidFill>
                <a:latin typeface="+mn-lt"/>
                <a:cs typeface="Arial"/>
              </a:rPr>
              <a:t> </a:t>
            </a:r>
            <a:r>
              <a:rPr lang="pl-PL" sz="3000" b="1" dirty="0">
                <a:solidFill>
                  <a:srgbClr val="C00000"/>
                </a:solidFill>
                <a:latin typeface="+mn-lt"/>
                <a:cs typeface="Arial"/>
              </a:rPr>
              <a:t>umowy</a:t>
            </a:r>
            <a:r>
              <a:rPr lang="pl-PL" sz="3000" b="1" spc="-70" dirty="0">
                <a:solidFill>
                  <a:srgbClr val="C00000"/>
                </a:solidFill>
                <a:latin typeface="+mn-lt"/>
                <a:cs typeface="Arial"/>
              </a:rPr>
              <a:t> </a:t>
            </a:r>
            <a:br>
              <a:rPr lang="pl-PL" sz="3000" b="1" spc="-70" dirty="0">
                <a:solidFill>
                  <a:srgbClr val="C00000"/>
                </a:solidFill>
                <a:latin typeface="+mn-lt"/>
                <a:cs typeface="Arial"/>
              </a:rPr>
            </a:br>
            <a:r>
              <a:rPr lang="pl-PL" sz="3000" b="1" dirty="0">
                <a:solidFill>
                  <a:srgbClr val="C00000"/>
                </a:solidFill>
                <a:latin typeface="+mn-lt"/>
                <a:cs typeface="Arial"/>
              </a:rPr>
              <a:t>o</a:t>
            </a:r>
            <a:r>
              <a:rPr lang="pl-PL" sz="3000" b="1" spc="-85" dirty="0">
                <a:solidFill>
                  <a:srgbClr val="C00000"/>
                </a:solidFill>
                <a:latin typeface="+mn-lt"/>
                <a:cs typeface="Arial"/>
              </a:rPr>
              <a:t> </a:t>
            </a:r>
            <a:r>
              <a:rPr lang="pl-PL" sz="3000" b="1" spc="-10" dirty="0">
                <a:solidFill>
                  <a:srgbClr val="C00000"/>
                </a:solidFill>
                <a:latin typeface="+mn-lt"/>
                <a:cs typeface="Arial"/>
              </a:rPr>
              <a:t>dofinansowanie </a:t>
            </a:r>
            <a:r>
              <a:rPr lang="pl-PL" sz="3000" dirty="0">
                <a:latin typeface="+mn-lt"/>
                <a:cs typeface="Arial"/>
              </a:rPr>
              <a:t>lub</a:t>
            </a:r>
            <a:r>
              <a:rPr lang="pl-PL" sz="3000" spc="-65" dirty="0">
                <a:latin typeface="+mn-lt"/>
                <a:cs typeface="Arial"/>
              </a:rPr>
              <a:t> </a:t>
            </a:r>
            <a:r>
              <a:rPr lang="pl-PL" sz="3000" b="1" dirty="0">
                <a:solidFill>
                  <a:srgbClr val="C00000"/>
                </a:solidFill>
                <a:latin typeface="+mn-lt"/>
                <a:cs typeface="Arial"/>
              </a:rPr>
              <a:t>wydania</a:t>
            </a:r>
            <a:r>
              <a:rPr lang="pl-PL" sz="3000" b="1" spc="-45" dirty="0">
                <a:solidFill>
                  <a:srgbClr val="C00000"/>
                </a:solidFill>
                <a:latin typeface="+mn-lt"/>
                <a:cs typeface="Arial"/>
              </a:rPr>
              <a:t> </a:t>
            </a:r>
            <a:r>
              <a:rPr lang="pl-PL" sz="3000" b="1" dirty="0">
                <a:solidFill>
                  <a:srgbClr val="C00000"/>
                </a:solidFill>
                <a:latin typeface="+mn-lt"/>
                <a:cs typeface="Arial"/>
              </a:rPr>
              <a:t>decyzji</a:t>
            </a:r>
            <a:r>
              <a:rPr lang="pl-PL" sz="3000" b="1" spc="-60" dirty="0">
                <a:solidFill>
                  <a:srgbClr val="C00000"/>
                </a:solidFill>
                <a:latin typeface="+mn-lt"/>
                <a:cs typeface="Arial"/>
              </a:rPr>
              <a:t> </a:t>
            </a:r>
            <a:r>
              <a:rPr lang="pl-PL" sz="3000" b="1" dirty="0">
                <a:solidFill>
                  <a:srgbClr val="C00000"/>
                </a:solidFill>
                <a:latin typeface="+mn-lt"/>
                <a:cs typeface="Arial"/>
              </a:rPr>
              <a:t>o</a:t>
            </a:r>
            <a:r>
              <a:rPr lang="pl-PL" sz="3000" b="1" spc="-65" dirty="0">
                <a:solidFill>
                  <a:srgbClr val="C00000"/>
                </a:solidFill>
                <a:latin typeface="+mn-lt"/>
                <a:cs typeface="Arial"/>
              </a:rPr>
              <a:t> </a:t>
            </a:r>
            <a:r>
              <a:rPr lang="pl-PL" sz="3000" b="1" spc="-10" dirty="0">
                <a:solidFill>
                  <a:srgbClr val="C00000"/>
                </a:solidFill>
                <a:latin typeface="+mn-lt"/>
                <a:cs typeface="Arial"/>
              </a:rPr>
              <a:t>dofinansowaniu </a:t>
            </a:r>
            <a:br>
              <a:rPr lang="pl-PL" sz="3000" spc="-10" dirty="0">
                <a:latin typeface="+mn-lt"/>
                <a:cs typeface="Arial"/>
              </a:rPr>
            </a:br>
            <a:r>
              <a:rPr lang="pl-PL" sz="3000" dirty="0">
                <a:latin typeface="+mn-lt"/>
                <a:cs typeface="Arial"/>
              </a:rPr>
              <a:t>do</a:t>
            </a:r>
            <a:r>
              <a:rPr lang="pl-PL" sz="3000" spc="-7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końca</a:t>
            </a:r>
            <a:r>
              <a:rPr lang="pl-PL" sz="3000" spc="-7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realizacji</a:t>
            </a:r>
            <a:r>
              <a:rPr lang="pl-PL" sz="3000" spc="-70" dirty="0">
                <a:latin typeface="+mn-lt"/>
                <a:cs typeface="Arial"/>
              </a:rPr>
              <a:t> </a:t>
            </a:r>
            <a:r>
              <a:rPr lang="pl-PL" sz="3000" spc="-10" dirty="0">
                <a:latin typeface="+mn-lt"/>
                <a:cs typeface="Arial"/>
              </a:rPr>
              <a:t>projektu </a:t>
            </a:r>
            <a:r>
              <a:rPr lang="pl-PL" sz="3000" dirty="0">
                <a:latin typeface="+mn-lt"/>
                <a:cs typeface="Arial"/>
              </a:rPr>
              <a:t>lub</a:t>
            </a:r>
            <a:r>
              <a:rPr lang="pl-PL" sz="3000" spc="-5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do</a:t>
            </a:r>
            <a:r>
              <a:rPr lang="pl-PL" sz="3000" spc="-6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końca</a:t>
            </a:r>
            <a:r>
              <a:rPr lang="pl-PL" sz="3000" spc="-6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okresu</a:t>
            </a:r>
            <a:r>
              <a:rPr lang="pl-PL" sz="3000" spc="-6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trwałości</a:t>
            </a:r>
            <a:r>
              <a:rPr lang="pl-PL" sz="3000" spc="-70" dirty="0">
                <a:latin typeface="+mn-lt"/>
                <a:cs typeface="Arial"/>
              </a:rPr>
              <a:t> </a:t>
            </a:r>
            <a:r>
              <a:rPr lang="pl-PL" sz="3000" spc="-10" dirty="0">
                <a:latin typeface="+mn-lt"/>
                <a:cs typeface="Arial"/>
              </a:rPr>
              <a:t>projektu, </a:t>
            </a:r>
            <a:r>
              <a:rPr lang="pl-PL" sz="3000" dirty="0">
                <a:latin typeface="+mn-lt"/>
                <a:cs typeface="Arial"/>
              </a:rPr>
              <a:t>który</a:t>
            </a:r>
            <a:r>
              <a:rPr lang="pl-PL" sz="3000" spc="-65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został</a:t>
            </a:r>
            <a:r>
              <a:rPr lang="pl-PL" sz="3000" spc="-7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określony</a:t>
            </a:r>
            <a:r>
              <a:rPr lang="pl-PL" sz="3000" spc="-70" dirty="0">
                <a:latin typeface="+mn-lt"/>
                <a:cs typeface="Arial"/>
              </a:rPr>
              <a:t> </a:t>
            </a:r>
            <a:r>
              <a:rPr lang="pl-PL" sz="3000" dirty="0">
                <a:latin typeface="+mn-lt"/>
                <a:cs typeface="Arial"/>
              </a:rPr>
              <a:t>w</a:t>
            </a:r>
            <a:r>
              <a:rPr lang="pl-PL" sz="3000" spc="-60" dirty="0">
                <a:latin typeface="+mn-lt"/>
                <a:cs typeface="Arial"/>
              </a:rPr>
              <a:t> </a:t>
            </a:r>
            <a:r>
              <a:rPr lang="pl-PL" sz="3000" spc="-10" dirty="0">
                <a:latin typeface="+mn-lt"/>
                <a:cs typeface="Arial"/>
              </a:rPr>
              <a:t>umowie.</a:t>
            </a:r>
            <a:endParaRPr lang="pl-PL" sz="3000" dirty="0">
              <a:latin typeface="+mn-lt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sz="2800" dirty="0">
              <a:latin typeface="+mn-lt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3F5631-FD2C-48F2-A2BC-222C8686A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809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C776A-17EE-30FB-E0B3-C682FBA58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4DC4A7-1B6C-56D4-A958-6920CE716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6" y="539477"/>
            <a:ext cx="9505056" cy="921197"/>
          </a:xfrm>
        </p:spPr>
        <p:txBody>
          <a:bodyPr>
            <a:noAutofit/>
          </a:bodyPr>
          <a:lstStyle/>
          <a:p>
            <a:pPr lvl="0"/>
            <a:r>
              <a:rPr lang="pl-PL" sz="3200" dirty="0">
                <a:solidFill>
                  <a:srgbClr val="002060"/>
                </a:solidFill>
              </a:rPr>
              <a:t>Od kiedy? (2)</a:t>
            </a:r>
            <a:endParaRPr lang="pl-PL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860A79-A0E0-0290-6DD1-BCAC56143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98" y="1460673"/>
            <a:ext cx="10009112" cy="49834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95"/>
              </a:spcBef>
              <a:buNone/>
            </a:pPr>
            <a:r>
              <a:rPr lang="pl-PL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Jeżeli prowadziłeś/</a:t>
            </a:r>
            <a:r>
              <a:rPr lang="pl-PL" sz="3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aś</a:t>
            </a:r>
            <a:r>
              <a:rPr lang="pl-PL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działania w projekcie w okresie poprzedzającym moment podpisania umowy o dofinansowanie lub wydania decyzji o dofinansowaniu </a:t>
            </a:r>
            <a:r>
              <a:rPr lang="pl-PL" sz="3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masz obowiązku uzupełnienia odpowiednimi znakami i informacjami dotychczas powstałej dokumentacji dotyczącej projektu</a:t>
            </a:r>
            <a:r>
              <a:rPr lang="pl-PL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pl-PL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Możesz ewentualnie oznaczyć segregatory, w których przechowywane są dokumenty dotyczące realizacji projektu.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8E8F740-B7A6-9793-4A03-F7C15AA74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8559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A7251D-76F3-4C73-99C1-B6E6D4E1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6" y="467469"/>
            <a:ext cx="9067573" cy="1363788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! Niezbędnik beneficjenta w realizacji działań informacyjno-promocyjnych w projektach dofinansowanych z Funduszy Europejskich !</a:t>
            </a:r>
          </a:p>
        </p:txBody>
      </p:sp>
      <p:pic>
        <p:nvPicPr>
          <p:cNvPr id="6" name="Symbol zastępczy zawartości 5" descr="Puzzle informacyjno-promocyjne">
            <a:extLst>
              <a:ext uri="{FF2B5EF4-FFF2-40B4-BE49-F238E27FC236}">
                <a16:creationId xmlns:a16="http://schemas.microsoft.com/office/drawing/2014/main" id="{21CD7622-B5E2-464F-8148-62AE281BD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6" y="2195661"/>
            <a:ext cx="7559535" cy="5194822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AF426EC-7B7F-423B-8C19-11BB6ECE6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6449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E2E660-F257-4507-9440-5626FA64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838"/>
            <a:ext cx="8640381" cy="215987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3200" dirty="0"/>
              <a:t>Jakie są obowiązkowe działania informacyjne </a:t>
            </a:r>
            <a:br>
              <a:rPr lang="pl-PL" sz="3200" dirty="0"/>
            </a:br>
            <a:r>
              <a:rPr lang="pl-PL" sz="3200" dirty="0"/>
              <a:t>i promocyjne beneficjentów realizujących projekty z dofinansowaniem unijnym?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EB2EE4-032F-4A03-A7CF-C5BC8F1367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 dirty="0"/>
          </a:p>
        </p:txBody>
      </p:sp>
      <p:pic>
        <p:nvPicPr>
          <p:cNvPr id="8" name="Symbol zastępczy zawartości 7" descr="Ludzik - trener z tablicą na której jest napis: Did you know?">
            <a:extLst>
              <a:ext uri="{FF2B5EF4-FFF2-40B4-BE49-F238E27FC236}">
                <a16:creationId xmlns:a16="http://schemas.microsoft.com/office/drawing/2014/main" id="{22B2787A-528A-3016-EB44-DB15DDEA3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41" y="2915741"/>
            <a:ext cx="4991762" cy="374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91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8FE862-143F-4185-B5B1-9F4395EA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434235"/>
            <a:ext cx="8640381" cy="71382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  <a:latin typeface="+mn-lt"/>
              </a:rPr>
              <a:t>Obowiązki informacyjne Beneficjentów (1)</a:t>
            </a:r>
            <a:endParaRPr lang="pl-PL" sz="3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BC3593-8B1A-4E2E-A6C3-5930D6CC0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78" y="1169337"/>
            <a:ext cx="9793088" cy="5472608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5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Umieszczanie w widoczny sposób znaku Funduszy Europejskich, znaku barw Rzeczypospolitej Polskiej (jeśli dotyczy; wersja </a:t>
            </a:r>
            <a:r>
              <a:rPr lang="pl-PL" sz="55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pełnokolorowa</a:t>
            </a:r>
            <a:r>
              <a:rPr lang="pl-PL" sz="5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i znaku Unii Europejskiej na:</a:t>
            </a:r>
          </a:p>
          <a:p>
            <a:pPr marL="914400" lvl="1" indent="-45720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5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wszystkich prowadzonych działaniach informacyjnych i promocyjnych dotyczących Projektu;</a:t>
            </a:r>
          </a:p>
          <a:p>
            <a:pPr marL="914400" lvl="1" indent="-45720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5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wszystkich dokumentach i materiałach (m.in. produkty cyfrowe lub drukowane, jeśli będą dopuszczalne) podawanych do wiadomości publicznej;</a:t>
            </a:r>
          </a:p>
          <a:p>
            <a:pPr marL="914400" lvl="1" indent="-45720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5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wszystkich dokumentach i materiałach dla osób i podmiotów uczestniczących </a:t>
            </a:r>
            <a:br>
              <a:rPr lang="pl-PL" sz="5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5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Projekcie (np. prezentacjach, certyfikatach, zaproszeniach);</a:t>
            </a:r>
          </a:p>
          <a:p>
            <a:pPr marL="914400" lvl="1" indent="-45720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5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produktach, sprzęcie, pojazdach, aparaturze itp., powstałych lub zakupionych </a:t>
            </a:r>
            <a:br>
              <a:rPr lang="pl-PL" sz="5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5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Projektu, poprzez umieszczenie trwałego oznakowania w postaci naklejek.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38AE29-9C62-43B3-9663-2C6BAA680B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879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CC2C33-7061-4707-A3A1-4CA722E9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539614"/>
            <a:ext cx="8640381" cy="1080001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  <a:cs typeface="Arial"/>
              </a:rPr>
              <a:t>DOKUMENTY</a:t>
            </a:r>
            <a:r>
              <a:rPr lang="pl-PL" spc="-35" dirty="0">
                <a:solidFill>
                  <a:srgbClr val="002060"/>
                </a:solidFill>
                <a:cs typeface="Arial"/>
              </a:rPr>
              <a:t> </a:t>
            </a:r>
            <a:r>
              <a:rPr lang="pl-PL" dirty="0">
                <a:solidFill>
                  <a:srgbClr val="002060"/>
                </a:solidFill>
                <a:cs typeface="Arial"/>
              </a:rPr>
              <a:t>I</a:t>
            </a:r>
            <a:r>
              <a:rPr lang="pl-PL" spc="-25" dirty="0">
                <a:solidFill>
                  <a:srgbClr val="002060"/>
                </a:solidFill>
                <a:cs typeface="Arial"/>
              </a:rPr>
              <a:t> </a:t>
            </a:r>
            <a:r>
              <a:rPr lang="pl-PL" spc="-10" dirty="0">
                <a:solidFill>
                  <a:srgbClr val="002060"/>
                </a:solidFill>
                <a:cs typeface="Arial"/>
              </a:rPr>
              <a:t>MATERIAŁY – </a:t>
            </a:r>
            <a:r>
              <a:rPr lang="pl-PL" dirty="0">
                <a:solidFill>
                  <a:srgbClr val="002060"/>
                </a:solidFill>
              </a:rPr>
              <a:t>jakie znaki graficzne należy umieścić?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71DED0-51E8-458E-9F08-4DE83021B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481" y="1619615"/>
            <a:ext cx="9505056" cy="2736286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spcAft>
                <a:spcPts val="1800"/>
              </a:spcAft>
              <a:buClr>
                <a:schemeClr val="tx2"/>
              </a:buClr>
              <a:buSzPct val="120000"/>
              <a:buNone/>
            </a:pP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ma obowiązku zamieszczania dodatkowej informacji słownej o programie oraz o funduszu współfinansującym projekt. </a:t>
            </a:r>
            <a:b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Zestaw znaków zawiera wszystkie niezbędne informacje.</a:t>
            </a:r>
            <a:endParaRPr lang="pl-PL" sz="2800" spc="-10" dirty="0">
              <a:solidFill>
                <a:srgbClr val="006F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C58C874-1A77-45F4-9CC3-DC8D22ED90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 dirty="0"/>
          </a:p>
        </p:txBody>
      </p:sp>
      <p:pic>
        <p:nvPicPr>
          <p:cNvPr id="11" name="Symbol zastępczy zawartości 10" descr="Przykładowe zestawienie znaków FEP 2021-2027">
            <a:extLst>
              <a:ext uri="{FF2B5EF4-FFF2-40B4-BE49-F238E27FC236}">
                <a16:creationId xmlns:a16="http://schemas.microsoft.com/office/drawing/2014/main" id="{50018B3B-CDB5-42BA-ABBF-916BAC2F50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1" y="4283551"/>
            <a:ext cx="9505056" cy="2549638"/>
          </a:xfrm>
        </p:spPr>
      </p:pic>
    </p:spTree>
    <p:extLst>
      <p:ext uri="{BB962C8B-B14F-4D97-AF65-F5344CB8AC3E}">
        <p14:creationId xmlns:p14="http://schemas.microsoft.com/office/powerpoint/2010/main" val="237139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8FE862-143F-4185-B5B1-9F4395EA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47" y="359838"/>
            <a:ext cx="8640381" cy="1080001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  <a:latin typeface="+mn-lt"/>
              </a:rPr>
              <a:t>Obowiązki informacyjne Beneficjentów </a:t>
            </a: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r>
              <a:rPr lang="pl-PL" sz="3200" dirty="0">
                <a:solidFill>
                  <a:srgbClr val="002060"/>
                </a:solidFill>
                <a:latin typeface="+mn-lt"/>
              </a:rPr>
              <a:t>w perspektywie finansowej 2021-2027 (2)</a:t>
            </a:r>
            <a:endParaRPr lang="pl-PL" sz="3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BC3593-8B1A-4E2E-A6C3-5930D6CC0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394" y="1625786"/>
            <a:ext cx="9505056" cy="5394051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pl-PL" sz="3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W szczególności Beneficjent jest zobowiązany do: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3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zamieszczenia na swoich stronach mediów społecznościowych </a:t>
            </a:r>
            <a:br>
              <a:rPr lang="pl-PL" sz="3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 na swojej oficjalnej stronie internetowej (jeżeli taka strona istnieje) krótkiego opisu Projektu </a:t>
            </a:r>
            <a:r>
              <a:rPr lang="pl-PL" sz="3600" b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 tym odpowiednie zestawienie znaków i hasztagi #</a:t>
            </a:r>
            <a:r>
              <a:rPr lang="pl-PL" sz="3600" b="1" dirty="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FunduszeUE</a:t>
            </a:r>
            <a:r>
              <a:rPr lang="pl-PL" sz="3600" b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lub #</a:t>
            </a:r>
            <a:r>
              <a:rPr lang="pl-PL" sz="3600" b="1" dirty="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FunduszeEuropejskie</a:t>
            </a:r>
            <a:endParaRPr lang="pl-PL" sz="3600" b="1" dirty="0">
              <a:solidFill>
                <a:srgbClr val="0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br>
              <a:rPr lang="pl-PL" sz="36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6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!!! Jeżeli nie posiadasz profilu w mediach społecznościowych, </a:t>
            </a:r>
            <a:br>
              <a:rPr lang="pl-PL" sz="36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600" b="1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musisz go założyć</a:t>
            </a:r>
            <a:endParaRPr lang="pl-PL" sz="3600" dirty="0">
              <a:solidFill>
                <a:srgbClr val="C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3200" b="1" dirty="0">
              <a:solidFill>
                <a:srgbClr val="0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38AE29-9C62-43B3-9663-2C6BAA680B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0410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E836B4D-2EA9-40B9-A20A-A54BA7E4E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F46145-2460-49B5-8A7C-0BEE327B6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741" y="1547589"/>
            <a:ext cx="9649072" cy="4896544"/>
          </a:xfrm>
        </p:spPr>
        <p:txBody>
          <a:bodyPr>
            <a:normAutofit lnSpcReduction="10000"/>
          </a:bodyPr>
          <a:lstStyle/>
          <a:p>
            <a:pPr marL="0" lvl="0" indent="0" defTabSz="357896">
              <a:lnSpc>
                <a:spcPct val="150000"/>
              </a:lnSpc>
              <a:spcBef>
                <a:spcPts val="0"/>
              </a:spcBef>
              <a:buClrTx/>
              <a:buNone/>
              <a:defRPr/>
            </a:pPr>
            <a:r>
              <a:rPr lang="pl-PL" sz="2800" b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Opis projektu </a:t>
            </a: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zawiera: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tytuł projektu lub skróconą nazwę (maks. 150 znaków)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znaki: FE, barw RP i UE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działania, grupy docelowe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cele projektu, efekty, rezultaty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całkowity koszt projektu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wysokość wkładu FE</a:t>
            </a:r>
          </a:p>
          <a:p>
            <a:pPr marL="233309" lvl="0" indent="-233309" defTabSz="357896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2800" b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hasztagi: #</a:t>
            </a:r>
            <a:r>
              <a:rPr lang="pl-PL" sz="2800" b="1" dirty="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FunduszeUE</a:t>
            </a:r>
            <a:r>
              <a:rPr lang="pl-PL" sz="2800" b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lub #</a:t>
            </a:r>
            <a:r>
              <a:rPr lang="pl-PL" sz="2800" b="1" dirty="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FunduszeEuropejskie</a:t>
            </a:r>
            <a:endParaRPr lang="pl-PL" sz="2800" b="1" dirty="0">
              <a:solidFill>
                <a:srgbClr val="0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defTabSz="357896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pl-PL" sz="2800" b="1" cap="small" dirty="0">
              <a:solidFill>
                <a:srgbClr val="0020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endParaRPr lang="pl-PL" sz="1000" dirty="0">
              <a:latin typeface="+mn-l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4F2EA4A-09C7-417F-A368-F8A6C19D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41" y="684092"/>
            <a:ext cx="9793088" cy="575586"/>
          </a:xfrm>
        </p:spPr>
        <p:txBody>
          <a:bodyPr>
            <a:normAutofit fontScale="90000"/>
          </a:bodyPr>
          <a:lstStyle/>
          <a:p>
            <a:r>
              <a:rPr lang="pl-PL" sz="3600" cap="small" dirty="0">
                <a:solidFill>
                  <a:srgbClr val="00207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STRONA INTERNETOWA I MEDIA SPOŁECZNOŚCIOWE</a:t>
            </a:r>
            <a:br>
              <a:rPr lang="pl-PL" sz="3600" cap="small" dirty="0">
                <a:solidFill>
                  <a:srgbClr val="0020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endParaRPr lang="pl-PL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0182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D27C4F-FED5-4034-9B7C-5BF532E3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02" y="360112"/>
            <a:ext cx="8640381" cy="683422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</a:rPr>
              <a:t>Opis projektu w mediach społecznościowych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7C4E2F-5B3D-4651-B884-F1F6272BDC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 dirty="0"/>
          </a:p>
        </p:txBody>
      </p:sp>
      <p:pic>
        <p:nvPicPr>
          <p:cNvPr id="5" name="Symbol zastępczy zawartości 4" descr="Wzór postu z mediów społecznościowych - Projekt pomocy technicznej na rok 2024">
            <a:extLst>
              <a:ext uri="{FF2B5EF4-FFF2-40B4-BE49-F238E27FC236}">
                <a16:creationId xmlns:a16="http://schemas.microsoft.com/office/drawing/2014/main" id="{828D61B8-BD08-49BB-A3B1-9386C53EE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41" y="959611"/>
            <a:ext cx="8112782" cy="626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0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638416-CDF5-464F-A2F5-F72577236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755501"/>
            <a:ext cx="8640381" cy="600658"/>
          </a:xfrm>
        </p:spPr>
        <p:txBody>
          <a:bodyPr/>
          <a:lstStyle/>
          <a:p>
            <a:r>
              <a:rPr lang="pl-PL" dirty="0"/>
              <a:t>O czym dziś porozmawiamy?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7C176D-B45F-4406-A1CB-1FF123585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19" y="1763613"/>
            <a:ext cx="9145016" cy="4320480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pl-PL" sz="2400" dirty="0"/>
              <a:t>Jakie są aktualne zasady promocji projektów UE?</a:t>
            </a:r>
          </a:p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pl-PL" sz="2400" dirty="0"/>
              <a:t>Jak poprawnie stosować logotypy i oznaczenia?</a:t>
            </a:r>
          </a:p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pl-PL" sz="2400" dirty="0"/>
              <a:t>Jakich błędów unikać, by nie narazić się na korekty finansowe?</a:t>
            </a:r>
          </a:p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pl-PL" sz="2400" dirty="0"/>
              <a:t>Gdzie szukać wsparcia i aktualnych informacji?</a:t>
            </a:r>
            <a:endParaRPr lang="pl-PL" sz="2400" dirty="0">
              <a:latin typeface="+mn-lt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18B2F8-F9FD-4A20-B270-49BFFF053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896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F2EA4A-09C7-417F-A368-F8A6C19D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431906"/>
            <a:ext cx="8640381" cy="575745"/>
          </a:xfrm>
        </p:spPr>
        <p:txBody>
          <a:bodyPr>
            <a:normAutofit fontScale="90000"/>
          </a:bodyPr>
          <a:lstStyle/>
          <a:p>
            <a:r>
              <a:rPr lang="pl-PL" sz="3600" dirty="0"/>
              <a:t>NAKLEJKI</a:t>
            </a:r>
            <a:br>
              <a:rPr lang="pl-PL" sz="3600" dirty="0">
                <a:solidFill>
                  <a:srgbClr val="00206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endParaRPr lang="pl-PL" sz="3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F46145-2460-49B5-8A7C-0BEE327B6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741" y="1367648"/>
            <a:ext cx="9649072" cy="54722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b="1" dirty="0">
                <a:latin typeface="+mn-lt"/>
              </a:rPr>
              <a:t>Naklejki powinny znaleźć się </a:t>
            </a:r>
            <a:r>
              <a:rPr lang="pl-PL" sz="2800" dirty="0">
                <a:latin typeface="+mn-lt"/>
              </a:rPr>
              <a:t>na wyposażeniu, sprzęcie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i środkach transportu powstałych lub zakupionych w ramach projektu.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Muszą znajdować się </a:t>
            </a:r>
            <a:r>
              <a:rPr lang="pl-PL" sz="2800" b="1" dirty="0">
                <a:latin typeface="+mn-lt"/>
              </a:rPr>
              <a:t>w dobrze widocznym miejscu.</a:t>
            </a:r>
            <a:endParaRPr lang="pl-PL" sz="2800" dirty="0">
              <a:latin typeface="+mn-lt"/>
            </a:endParaRP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Nie umieszczamy naklejek na przedmiotach użytku codziennego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i takich, których znaczenie ma charakter pomocniczy / dodatkowy w projekcie.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E836B4D-2EA9-40B9-A20A-A54BA7E4E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1012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96A805-30EF-4332-A4AA-994DFE88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02" y="355941"/>
            <a:ext cx="8640381" cy="544171"/>
          </a:xfrm>
        </p:spPr>
        <p:txBody>
          <a:bodyPr/>
          <a:lstStyle/>
          <a:p>
            <a:r>
              <a:rPr lang="pl-PL" dirty="0"/>
              <a:t>PRZYKŁAD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419940-00E8-4043-9D94-9626BA9EEB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 dirty="0"/>
          </a:p>
        </p:txBody>
      </p:sp>
      <p:pic>
        <p:nvPicPr>
          <p:cNvPr id="5" name="Symbol zastępczy zawartości 9" descr="Widok naklejki na monitorze komputera&#10;">
            <a:extLst>
              <a:ext uri="{FF2B5EF4-FFF2-40B4-BE49-F238E27FC236}">
                <a16:creationId xmlns:a16="http://schemas.microsoft.com/office/drawing/2014/main" id="{C91C9F4B-F0DA-4481-8CBA-D02FD50D2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42" y="974472"/>
            <a:ext cx="8148221" cy="613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63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94F698-661F-42F5-865E-B6B8C8F05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6" y="458063"/>
            <a:ext cx="8928413" cy="78130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  <a:latin typeface="+mn-lt"/>
              </a:rPr>
              <a:t>TABLICE INFORMACYJNE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88F5B9-32D2-477E-B1B7-780348339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26" y="1357292"/>
            <a:ext cx="9361040" cy="5544616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pl-PL" sz="2800" dirty="0">
                <a:latin typeface="+mn-lt"/>
              </a:rPr>
              <a:t>W przypadku, gdy miejsce realizacji Projektu nie zapewnia swobodnego dotarcia do ogółu społeczeństwa z informacją         o realizacji tego Projektu, umiejscowienie tablicy powinno być uzgodnione z Instytucją Zarządzającą.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pl-PL" sz="2800" b="1" dirty="0">
                <a:latin typeface="+mn-lt"/>
              </a:rPr>
              <a:t>Tablica musi być umieszczona w dobrze widocznym miejscu niezwłocznie po rozpoczęciu fizycznej realizacji Projektu lub zainstalowaniu zakupionego sprzętu, aż do końca okresu trwałości Projektu.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FEEC92D-D321-4960-B7A3-EA7A6AEFC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4854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29EE15-558D-4787-906C-21DA578B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76447"/>
            <a:ext cx="9072910" cy="1080001"/>
          </a:xfrm>
        </p:spPr>
        <p:txBody>
          <a:bodyPr>
            <a:normAutofit fontScale="90000"/>
          </a:bodyPr>
          <a:lstStyle/>
          <a:p>
            <a:r>
              <a:rPr lang="pl-PL" dirty="0"/>
              <a:t>Obowiązki informacyjne Beneficjentów (3)</a:t>
            </a:r>
            <a:br>
              <a:rPr lang="pl-PL" dirty="0"/>
            </a:br>
            <a:r>
              <a:rPr lang="pl-PL" dirty="0"/>
              <a:t>Kiedy istnieje obowiązek tablicy informacyjnej – kryteria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F936CB9-70D6-4C17-A35B-54F5C45C76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 dirty="0"/>
          </a:p>
        </p:txBody>
      </p:sp>
      <p:graphicFrame>
        <p:nvGraphicFramePr>
          <p:cNvPr id="5" name="Symbol zastępczy zawartości 4" descr="Obowiązek informacyjny - niezwłocznie po rozpoczęciu fizycznej realizacji projektu, przez 3 lata od zakończenia projektu&#10;&#10;">
            <a:extLst>
              <a:ext uri="{FF2B5EF4-FFF2-40B4-BE49-F238E27FC236}">
                <a16:creationId xmlns:a16="http://schemas.microsoft.com/office/drawing/2014/main" id="{EEE8AE4B-7310-4860-9BCF-6710F8B72A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760428"/>
              </p:ext>
            </p:extLst>
          </p:nvPr>
        </p:nvGraphicFramePr>
        <p:xfrm>
          <a:off x="809451" y="1547589"/>
          <a:ext cx="9072910" cy="5203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0055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E320A6-DF7C-4CDF-8C16-81AEE35B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467469"/>
            <a:ext cx="8640381" cy="1080001"/>
          </a:xfrm>
        </p:spPr>
        <p:txBody>
          <a:bodyPr>
            <a:normAutofit fontScale="90000"/>
          </a:bodyPr>
          <a:lstStyle/>
          <a:p>
            <a:r>
              <a:rPr lang="pl-PL" dirty="0"/>
              <a:t>Wzór </a:t>
            </a:r>
            <a:r>
              <a:rPr lang="pl-PL" dirty="0">
                <a:solidFill>
                  <a:srgbClr val="0070C0"/>
                </a:solidFill>
              </a:rPr>
              <a:t>TABLICY</a:t>
            </a:r>
            <a:r>
              <a:rPr lang="pl-PL" dirty="0"/>
              <a:t> dla programu Fundusze Europejskie </a:t>
            </a:r>
            <a:br>
              <a:rPr lang="pl-PL" dirty="0"/>
            </a:br>
            <a:r>
              <a:rPr lang="pl-PL" dirty="0"/>
              <a:t>dla Pomorza 2021-2027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5124AB-4984-4C7A-A8CE-EF68A9A20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7816" y="1619339"/>
            <a:ext cx="9216544" cy="1080000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UWAGA: Wzór tablic informacyjnych jest obowiązkowy, tzn. nie można go modyfikować, dodawać/usuwać znaków, poza uzupełnianiem treści we wskazanych polach. </a:t>
            </a:r>
            <a:endParaRPr lang="pl-PL" sz="2400" dirty="0">
              <a:solidFill>
                <a:srgbClr val="C000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BC19F38-DA00-4F9F-B87D-00179E6551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 dirty="0"/>
          </a:p>
        </p:txBody>
      </p:sp>
      <p:pic>
        <p:nvPicPr>
          <p:cNvPr id="6" name="Symbol zastępczy zawartości 5" descr="Wzór tablicy dla programu FEP&#10;">
            <a:extLst>
              <a:ext uri="{FF2B5EF4-FFF2-40B4-BE49-F238E27FC236}">
                <a16:creationId xmlns:a16="http://schemas.microsoft.com/office/drawing/2014/main" id="{B721F658-A605-4ED4-B731-0F4AAB22C2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1398" y="2699339"/>
            <a:ext cx="8424838" cy="42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95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EC4601-1E69-41D8-8136-68579E04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80" y="611604"/>
            <a:ext cx="8640381" cy="719961"/>
          </a:xfrm>
        </p:spPr>
        <p:txBody>
          <a:bodyPr/>
          <a:lstStyle/>
          <a:p>
            <a:r>
              <a:rPr lang="pl-PL" dirty="0"/>
              <a:t>Przykład wspólnej tablicy</a:t>
            </a:r>
          </a:p>
        </p:txBody>
      </p:sp>
      <p:pic>
        <p:nvPicPr>
          <p:cNvPr id="9" name="Symbol zastępczy zawartości 8" descr="Wspólna tablica informacyjna dla projektów dofinansowanych z Funduszy Europejskich 2021-2027">
            <a:extLst>
              <a:ext uri="{FF2B5EF4-FFF2-40B4-BE49-F238E27FC236}">
                <a16:creationId xmlns:a16="http://schemas.microsoft.com/office/drawing/2014/main" id="{5E1BA118-B835-4D61-8DF5-5A5BD8E33C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691605"/>
            <a:ext cx="8640381" cy="4649215"/>
          </a:xfr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485966A-DAD4-49C4-B180-F1147F00EF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3288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196492-D2C0-4413-903C-85C34A6B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13" y="539477"/>
            <a:ext cx="8640381" cy="1080001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  <a:latin typeface="+mn-lt"/>
              </a:rPr>
              <a:t>Obowiązki informacyjne Beneficjentów (4)</a:t>
            </a:r>
            <a:endParaRPr lang="pl-PL" sz="3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9BDBF9-FB23-44E0-A61E-83859AD04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10" y="1295561"/>
            <a:ext cx="9287845" cy="496855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3200" dirty="0">
                <a:latin typeface="+mn-lt"/>
              </a:rPr>
              <a:t>Plakat umieszczamy, gdy nie ma obowiązku umieszczenia tablicy.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3200" dirty="0">
                <a:latin typeface="+mn-lt"/>
              </a:rPr>
              <a:t>Wówczas należy umieścić co najmniej jeden plakat informujący o projekcie, o wymiarze min. A3 </a:t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(orientacja pozioma) lub podobnej wielkości elektroniczny wyświetlacz. </a:t>
            </a:r>
          </a:p>
          <a:p>
            <a:pPr marL="0" lvl="0" indent="0">
              <a:lnSpc>
                <a:spcPct val="150000"/>
              </a:lnSpc>
              <a:buNone/>
            </a:pPr>
            <a:endParaRPr lang="pl-PL" sz="2900" dirty="0">
              <a:latin typeface="+mn-lt"/>
            </a:endParaRPr>
          </a:p>
          <a:p>
            <a:pPr marL="0" indent="0">
              <a:buNone/>
            </a:pPr>
            <a:endParaRPr lang="pl-PL" sz="2600" dirty="0">
              <a:latin typeface="+mn-lt"/>
            </a:endParaRPr>
          </a:p>
          <a:p>
            <a:pPr marL="0" lvl="0" indent="0">
              <a:buNone/>
            </a:pPr>
            <a:endParaRPr lang="pl-PL" sz="2200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6E9BB7-8BF7-4140-A36B-C4F08E6561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6539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959ADD-7825-49E9-971B-25BA8C7FE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7" y="539838"/>
            <a:ext cx="8640381" cy="1080001"/>
          </a:xfrm>
        </p:spPr>
        <p:txBody>
          <a:bodyPr/>
          <a:lstStyle/>
          <a:p>
            <a:r>
              <a:rPr lang="pl-PL" dirty="0"/>
              <a:t>Kiedy istnieje obowiązek umieszczenia plakatu?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CC60050-448F-4633-88B1-8DF34BB597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27</a:t>
            </a:fld>
            <a:endParaRPr lang="pl-PL" dirty="0"/>
          </a:p>
        </p:txBody>
      </p:sp>
      <p:graphicFrame>
        <p:nvGraphicFramePr>
          <p:cNvPr id="5" name="Symbol zastępczy zawartości 4" descr="Kiedy istnieje obowiązek umieszczenia plakatu - nie później niż miesiąc od podpisania umowy o dofinansowanie, w trakcie trwania realizacji projektu&#10;trwania realizacji projektu&#10;">
            <a:extLst>
              <a:ext uri="{FF2B5EF4-FFF2-40B4-BE49-F238E27FC236}">
                <a16:creationId xmlns:a16="http://schemas.microsoft.com/office/drawing/2014/main" id="{26CEC1A6-7273-4A5C-B353-997FFDF65C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9876368"/>
              </p:ext>
            </p:extLst>
          </p:nvPr>
        </p:nvGraphicFramePr>
        <p:xfrm>
          <a:off x="917463" y="1295581"/>
          <a:ext cx="8856885" cy="518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2510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DE89ED-2D8C-4D4E-A95D-3CE5C21E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3" y="467469"/>
            <a:ext cx="9000520" cy="1080001"/>
          </a:xfrm>
        </p:spPr>
        <p:txBody>
          <a:bodyPr>
            <a:normAutofit fontScale="90000"/>
          </a:bodyPr>
          <a:lstStyle/>
          <a:p>
            <a:r>
              <a:rPr lang="pl-PL" dirty="0"/>
              <a:t>Wzór </a:t>
            </a:r>
            <a:r>
              <a:rPr lang="pl-PL" dirty="0">
                <a:solidFill>
                  <a:srgbClr val="0070C0"/>
                </a:solidFill>
              </a:rPr>
              <a:t>PLAKATU</a:t>
            </a:r>
            <a:r>
              <a:rPr lang="pl-PL" dirty="0"/>
              <a:t> dla programu Fundusze Europejskie </a:t>
            </a:r>
            <a:br>
              <a:rPr lang="pl-PL" dirty="0"/>
            </a:br>
            <a:r>
              <a:rPr lang="pl-PL" dirty="0"/>
              <a:t>dla Pomorza 2021-2027</a:t>
            </a:r>
            <a:br>
              <a:rPr lang="pl-PL" dirty="0">
                <a:solidFill>
                  <a:srgbClr val="0070C0"/>
                </a:solidFill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6C2F59-FB79-4E97-B075-C69A129A4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0711" y="1547470"/>
            <a:ext cx="9288649" cy="816587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UWAGA: Wzór plakatu jest obowiązkowy, tzn. nie można go modyfikować, dodawać/usuwać znaków poza uzupełnieniem treści we wskazanych polach.</a:t>
            </a:r>
            <a:r>
              <a:rPr lang="pl-PL" sz="2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20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7" name="Symbol zastępczy zawartości 6" descr="Obraz przedstawia wzór plakatu dla programu Fundusze Europejskie dla Pomorza 2021-2027">
            <a:extLst>
              <a:ext uri="{FF2B5EF4-FFF2-40B4-BE49-F238E27FC236}">
                <a16:creationId xmlns:a16="http://schemas.microsoft.com/office/drawing/2014/main" id="{37C2A0E6-5A28-4D42-A09B-43DB9D4D8E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06" y="2516543"/>
            <a:ext cx="7056686" cy="4738302"/>
          </a:xfr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2A504A0-94D1-4655-834E-E80299D01D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9614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62B199-D96E-46CC-BEC3-A80816BA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20913"/>
            <a:ext cx="8640381" cy="1008112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Obowiązki informacyjne Beneficjentów (5)</a:t>
            </a:r>
            <a:br>
              <a:rPr lang="pl-PL" dirty="0">
                <a:latin typeface="Open Sans" pitchFamily="2" charset="0"/>
                <a:cs typeface="Open Sans" pitchFamily="2" charset="0"/>
              </a:rPr>
            </a:br>
            <a:endParaRPr lang="pl-PL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CFA45C-D444-4DEA-8701-C0126C286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54" y="1403573"/>
            <a:ext cx="9860145" cy="57962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300" dirty="0">
                <a:latin typeface="Open Sans" pitchFamily="2" charset="0"/>
                <a:cs typeface="Open Sans" pitchFamily="2" charset="0"/>
              </a:rPr>
              <a:t>Projekt o znaczeniu strategicznym lub którego </a:t>
            </a:r>
            <a:r>
              <a:rPr lang="pl-PL" sz="2300" b="1" dirty="0">
                <a:latin typeface="Open Sans" pitchFamily="2" charset="0"/>
                <a:cs typeface="Open Sans" pitchFamily="2" charset="0"/>
              </a:rPr>
              <a:t>całkowity koszt przekracza 10 mln euro</a:t>
            </a:r>
            <a:r>
              <a:rPr lang="pl-PL" sz="2300" dirty="0">
                <a:latin typeface="Open Sans" pitchFamily="2" charset="0"/>
                <a:cs typeface="Open Sans" pitchFamily="2" charset="0"/>
              </a:rPr>
              <a:t>, </a:t>
            </a:r>
            <a:r>
              <a:rPr lang="pl-PL" sz="2300" b="1" dirty="0">
                <a:solidFill>
                  <a:srgbClr val="C00000"/>
                </a:solidFill>
                <a:latin typeface="Open Sans" pitchFamily="2" charset="0"/>
                <a:cs typeface="Open Sans" pitchFamily="2" charset="0"/>
              </a:rPr>
              <a:t>obowiązek</a:t>
            </a:r>
            <a:r>
              <a:rPr lang="pl-PL" sz="2300" dirty="0">
                <a:solidFill>
                  <a:srgbClr val="C00000"/>
                </a:solidFill>
                <a:latin typeface="Open Sans" pitchFamily="2" charset="0"/>
                <a:cs typeface="Open Sans" pitchFamily="2" charset="0"/>
              </a:rPr>
              <a:t> </a:t>
            </a:r>
            <a:r>
              <a:rPr lang="pl-PL" sz="2300" b="1" dirty="0">
                <a:solidFill>
                  <a:srgbClr val="C00000"/>
                </a:solidFill>
                <a:latin typeface="Open Sans" pitchFamily="2" charset="0"/>
                <a:cs typeface="Open Sans" pitchFamily="2" charset="0"/>
              </a:rPr>
              <a:t>zorganizowania wydarzenia lub działania informacyjno-promocyjnego</a:t>
            </a:r>
            <a:r>
              <a:rPr lang="pl-PL" sz="2300" dirty="0">
                <a:solidFill>
                  <a:srgbClr val="C00000"/>
                </a:solidFill>
                <a:latin typeface="Open Sans" pitchFamily="2" charset="0"/>
                <a:cs typeface="Open Sans" pitchFamily="2" charset="0"/>
              </a:rPr>
              <a:t> </a:t>
            </a:r>
            <a:r>
              <a:rPr lang="pl-PL" sz="2300" dirty="0">
                <a:latin typeface="Open Sans" pitchFamily="2" charset="0"/>
                <a:cs typeface="Open Sans" pitchFamily="2" charset="0"/>
              </a:rPr>
              <a:t>w ważnym momencie realizacji projektu, oraz włączenia w te działania przedstawicieli Komisji Europejskiej (KE) i Instytucji Zarządzającej (IZ) w odpowiednim terminie, na co najmniej 4 tygodnie przed planowaną datą wydarzenia.</a:t>
            </a:r>
          </a:p>
          <a:p>
            <a:pPr>
              <a:lnSpc>
                <a:spcPct val="10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pl-PL" sz="2300" dirty="0">
              <a:latin typeface="Open Sans" pitchFamily="2" charset="0"/>
              <a:cs typeface="Open Sans" pitchFamily="2" charset="0"/>
            </a:endParaRPr>
          </a:p>
          <a:p>
            <a:pPr>
              <a:lnSpc>
                <a:spcPct val="10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300" dirty="0">
                <a:latin typeface="Open Sans" pitchFamily="2" charset="0"/>
                <a:cs typeface="Open Sans" pitchFamily="2" charset="0"/>
              </a:rPr>
              <a:t>Projekt, którego </a:t>
            </a:r>
            <a:r>
              <a:rPr lang="pl-PL" sz="2300" b="1" dirty="0">
                <a:latin typeface="Open Sans" pitchFamily="2" charset="0"/>
                <a:cs typeface="Open Sans" pitchFamily="2" charset="0"/>
              </a:rPr>
              <a:t>całkowity koszt przekracza 5 mln euro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300" dirty="0">
                <a:latin typeface="Open Sans" pitchFamily="2" charset="0"/>
                <a:cs typeface="Open Sans" pitchFamily="2" charset="0"/>
              </a:rPr>
              <a:t>Informacja dla IZ (zgłoszenie na minimum 14 dni przed) o: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300" dirty="0">
                <a:latin typeface="Open Sans" pitchFamily="2" charset="0"/>
                <a:cs typeface="Open Sans" pitchFamily="2" charset="0"/>
              </a:rPr>
              <a:t>	- planowanych wydarzeniach informacyjno-promocyjnych,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300" dirty="0">
                <a:latin typeface="Open Sans" pitchFamily="2" charset="0"/>
                <a:cs typeface="Open Sans" pitchFamily="2" charset="0"/>
              </a:rPr>
              <a:t>	- innych planowanych wydarzeniach i istotnych okolicznościach związanych z realizacją Projektu, które mogą mieć znaczenie dla opinii publicznej i mogą służyć budowaniu marki FE.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E6CC33C-5B46-42DE-A6E7-2516683DA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639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5179A-F5C6-766E-A74F-125E93EB7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1C6685-42FE-C1AB-59EE-1601DADFF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523783"/>
            <a:ext cx="8640381" cy="600658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</a:rPr>
              <a:t>Dlaczego to jest takie ważne?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7A7727-0897-5DFF-EF38-FFFE6D3D4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78" y="1140135"/>
            <a:ext cx="9793088" cy="6059702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sz="2200" dirty="0"/>
              <a:t>Działania informacyjno-promocyjne w projekcie są tak samo </a:t>
            </a:r>
            <a:r>
              <a:rPr lang="pl-PL" sz="2200" b="1" dirty="0">
                <a:solidFill>
                  <a:srgbClr val="C00000"/>
                </a:solidFill>
              </a:rPr>
              <a:t>istotne</a:t>
            </a:r>
            <a:r>
              <a:rPr lang="pl-PL" sz="2200" dirty="0"/>
              <a:t> </a:t>
            </a:r>
            <a:br>
              <a:rPr lang="pl-PL" sz="2200" dirty="0"/>
            </a:br>
            <a:r>
              <a:rPr lang="pl-PL" sz="2200" dirty="0"/>
              <a:t>jak wszystkie pozostałe i </a:t>
            </a:r>
            <a:r>
              <a:rPr lang="pl-PL" sz="2200" b="1" dirty="0">
                <a:solidFill>
                  <a:srgbClr val="C00000"/>
                </a:solidFill>
              </a:rPr>
              <a:t>podlegają kontroli</a:t>
            </a:r>
            <a:r>
              <a:rPr lang="pl-PL" sz="2200" dirty="0"/>
              <a:t>!</a:t>
            </a:r>
          </a:p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sz="2200" dirty="0"/>
              <a:t>Jako </a:t>
            </a:r>
            <a:r>
              <a:rPr lang="pl-PL" sz="2200" b="1" dirty="0">
                <a:solidFill>
                  <a:srgbClr val="C00000"/>
                </a:solidFill>
              </a:rPr>
              <a:t>beneficjent</a:t>
            </a:r>
            <a:r>
              <a:rPr lang="pl-PL" sz="2200" dirty="0"/>
              <a:t> masz obowiązek informowania opinii publicznej, uczestników i odbiorców ostatecznych projektu o uzyskanym dofinansowaniu!</a:t>
            </a:r>
          </a:p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sz="2200" dirty="0"/>
              <a:t>Niewypełnienie niektórych obowiązków może skutkować </a:t>
            </a:r>
            <a:r>
              <a:rPr lang="pl-PL" sz="2200" b="1" dirty="0">
                <a:solidFill>
                  <a:srgbClr val="C00000"/>
                </a:solidFill>
              </a:rPr>
              <a:t>pomniejszeniem dofinansowania</a:t>
            </a:r>
            <a:r>
              <a:rPr lang="pl-PL" sz="2200" dirty="0"/>
              <a:t>!</a:t>
            </a:r>
          </a:p>
          <a:p>
            <a:pPr lvl="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sz="2200" dirty="0"/>
              <a:t>Komunikacja Funduszy Europejskich </a:t>
            </a:r>
            <a:r>
              <a:rPr lang="pl-PL" sz="2200" b="1" dirty="0">
                <a:solidFill>
                  <a:srgbClr val="C00000"/>
                </a:solidFill>
              </a:rPr>
              <a:t>zapewnia transparentność wydatkowania środków publicznych i popularyzuje wśród mieszkańców wiedzę </a:t>
            </a:r>
            <a:r>
              <a:rPr lang="pl-PL" sz="2200" dirty="0"/>
              <a:t>o roli i osiągnięciach polityki spójności </a:t>
            </a:r>
            <a:br>
              <a:rPr lang="pl-PL" sz="2200" dirty="0"/>
            </a:br>
            <a:r>
              <a:rPr lang="pl-PL" sz="2200" dirty="0"/>
              <a:t>Unii Europejskiej!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CED167-4B07-D335-846E-E99BFE9DF5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5456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4C9401-6616-4EF5-A99A-968FD949C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487585"/>
            <a:ext cx="8640381" cy="1080001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  <a:latin typeface="+mn-lt"/>
              </a:rPr>
              <a:t>Obowiązki informacyjne Beneficjentów (6)</a:t>
            </a:r>
            <a:endParaRPr lang="pl-PL" sz="3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134819-D428-411A-AABC-FD8E484B4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733" y="1547589"/>
            <a:ext cx="9055693" cy="525658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Jeżeli współfinansowanie ze środków budżetu państwa przekracza równowartość 2 000 000 PLN – informowania Instytucji Zarządzającej o ważnych etapach realizacji Projektu, takich jako zakończenie jego realizacji oraz o wydarzeniu otwierającym Projekt – w terminie co najmniej 2 tygodni </a:t>
            </a:r>
            <a:b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 tym faktem.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EFFC0DF-3CFA-4521-9070-2BB615471D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4667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E54EF4-7BAA-4F96-A4FE-166865B9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00" y="467469"/>
            <a:ext cx="8640381" cy="1080001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</a:rPr>
              <a:t>Obowiązki informacyjne Beneficjentów (7)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2A2BD4-452D-4D02-9F0D-32E7A55E66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31</a:t>
            </a:fld>
            <a:endParaRPr lang="pl-PL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B610CBB-11A6-4415-B914-79E722D8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54" y="1475581"/>
            <a:ext cx="10081120" cy="5724256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l-PL" sz="2400" dirty="0">
                <a:latin typeface="Open Sans" pitchFamily="2" charset="0"/>
                <a:cs typeface="Open Sans" pitchFamily="2" charset="0"/>
              </a:rPr>
              <a:t>Dokumentowanie działań informacyjnych i promocyjnych prowadzonych w projekcie.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l-PL" sz="2400" dirty="0">
                <a:latin typeface="Open Sans" pitchFamily="2" charset="0"/>
                <a:cs typeface="Open Sans" pitchFamily="2" charset="0"/>
              </a:rPr>
              <a:t>Terminowe wprowadzanie aktualnych danych do wyszukiwarki wsparcia dla potencjalnych beneficjentów i uczestników projektów, dostępnej na Portalu Funduszy Europejskich.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l-PL" sz="2400" dirty="0">
                <a:latin typeface="Open Sans" pitchFamily="2" charset="0"/>
                <a:cs typeface="Open Sans" pitchFamily="2" charset="0"/>
              </a:rPr>
              <a:t>Udostępnianie utworów związanych z komunikacją i widocznością (np. zdjęcia, filmy) powstałych w ramach Projektu wraz z nieodpłatną i niewyłączną licencją do ich korzystania.</a:t>
            </a:r>
          </a:p>
          <a:p>
            <a:pPr marL="0" indent="0">
              <a:buNone/>
            </a:pPr>
            <a:endParaRPr lang="pl-PL" dirty="0"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458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E54EF4-7BAA-4F96-A4FE-166865B9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00" y="467469"/>
            <a:ext cx="8640381" cy="1080001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</a:rPr>
              <a:t>Obowiązki informacyjne Beneficjentów (8)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2A2BD4-452D-4D02-9F0D-32E7A55E66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32</a:t>
            </a:fld>
            <a:endParaRPr lang="pl-PL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B610CBB-11A6-4415-B914-79E722D8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78" y="1547470"/>
            <a:ext cx="9721080" cy="3456384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l-PL" sz="2400" dirty="0">
                <a:latin typeface="Open Sans" pitchFamily="2" charset="0"/>
                <a:cs typeface="Open Sans" pitchFamily="2" charset="0"/>
              </a:rPr>
              <a:t>Zorganizowanie, na każdą prośbę Instytucji Zarządzającej, wspólnego wydarzenia informacyjno-promocyjnego dla mediów</a:t>
            </a:r>
            <a:r>
              <a:rPr lang="pl-PL" sz="2400" dirty="0"/>
              <a:t>. </a:t>
            </a:r>
            <a:endParaRPr lang="pl-PL" sz="2400" dirty="0">
              <a:latin typeface="Open Sans" pitchFamily="2" charset="0"/>
              <a:cs typeface="Open Sans" pitchFamily="2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l-PL" sz="2400" dirty="0">
                <a:latin typeface="Open Sans" pitchFamily="2" charset="0"/>
                <a:cs typeface="Open Sans" pitchFamily="2" charset="0"/>
              </a:rPr>
              <a:t>Udzielenie pomocy w przygotowaniu wydarzenia medialnego </a:t>
            </a:r>
            <a:br>
              <a:rPr lang="pl-PL" sz="2400" dirty="0">
                <a:latin typeface="Open Sans" pitchFamily="2" charset="0"/>
                <a:cs typeface="Open Sans" pitchFamily="2" charset="0"/>
              </a:rPr>
            </a:br>
            <a:r>
              <a:rPr lang="pl-PL" sz="2400" dirty="0">
                <a:latin typeface="Open Sans" pitchFamily="2" charset="0"/>
                <a:cs typeface="Open Sans" pitchFamily="2" charset="0"/>
              </a:rPr>
              <a:t>na żądanie ministra właściwego ds. rozwoju regionalnego. </a:t>
            </a:r>
          </a:p>
          <a:p>
            <a:pPr marL="0" indent="0">
              <a:buNone/>
            </a:pPr>
            <a:endParaRPr lang="pl-PL" dirty="0"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45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E836B4D-2EA9-40B9-A20A-A54BA7E4E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33</a:t>
            </a:fld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F46145-2460-49B5-8A7C-0BEE327B6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604" y="1331565"/>
            <a:ext cx="9433048" cy="5256584"/>
          </a:xfrm>
        </p:spPr>
        <p:txBody>
          <a:bodyPr>
            <a:normAutofit/>
          </a:bodyPr>
          <a:lstStyle/>
          <a:p>
            <a:pPr marL="0" lvl="0" indent="0" defTabSz="357896">
              <a:lnSpc>
                <a:spcPct val="150000"/>
              </a:lnSpc>
              <a:spcBef>
                <a:spcPts val="0"/>
              </a:spcBef>
              <a:buClrTx/>
              <a:buNone/>
              <a:defRPr/>
            </a:pPr>
            <a:r>
              <a:rPr lang="pl-PL" sz="2800" b="1" dirty="0">
                <a:latin typeface="+mn-lt"/>
              </a:rPr>
              <a:t>Oznaczenie słowne </a:t>
            </a:r>
            <a:r>
              <a:rPr lang="pl-PL" sz="2800" dirty="0">
                <a:latin typeface="+mn-lt"/>
              </a:rPr>
              <a:t>– na końcu materiału informacja słowna: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800" b="1" dirty="0">
                <a:solidFill>
                  <a:schemeClr val="tx2"/>
                </a:solidFill>
                <a:latin typeface="+mn-lt"/>
              </a:rPr>
              <a:t>„Audycja/ kampania/ materiał/ projekt dofinansowany/a </a:t>
            </a:r>
            <a:br>
              <a:rPr lang="pl-PL" sz="2800" b="1" dirty="0">
                <a:solidFill>
                  <a:schemeClr val="tx2"/>
                </a:solidFill>
                <a:latin typeface="+mn-lt"/>
              </a:rPr>
            </a:br>
            <a:r>
              <a:rPr lang="pl-PL" sz="2800" b="1" dirty="0">
                <a:solidFill>
                  <a:schemeClr val="tx2"/>
                </a:solidFill>
                <a:latin typeface="+mn-lt"/>
              </a:rPr>
              <a:t>przez Unię Europejską”  </a:t>
            </a:r>
          </a:p>
          <a:p>
            <a:pPr marL="0" indent="0">
              <a:lnSpc>
                <a:spcPct val="150000"/>
              </a:lnSpc>
              <a:buNone/>
            </a:pP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Oznaczenie nie zastępuje konieczności </a:t>
            </a:r>
            <a:r>
              <a:rPr lang="pl-PL" sz="2800" b="1" dirty="0">
                <a:latin typeface="+mn-lt"/>
              </a:rPr>
              <a:t>poinformowania </a:t>
            </a:r>
            <a:br>
              <a:rPr lang="pl-PL" sz="2800" b="1" dirty="0">
                <a:latin typeface="+mn-lt"/>
              </a:rPr>
            </a:br>
            <a:r>
              <a:rPr lang="pl-PL" sz="2800" b="1" dirty="0">
                <a:latin typeface="+mn-lt"/>
              </a:rPr>
              <a:t>o wsparciu projektu w przekazie</a:t>
            </a:r>
            <a:r>
              <a:rPr lang="pl-PL" sz="2800" dirty="0">
                <a:latin typeface="+mn-lt"/>
              </a:rPr>
              <a:t>, który jest </a:t>
            </a:r>
            <a:r>
              <a:rPr lang="pl-PL" sz="2800" b="1" dirty="0">
                <a:solidFill>
                  <a:srgbClr val="0070C0"/>
                </a:solidFill>
                <a:latin typeface="+mn-lt"/>
              </a:rPr>
              <a:t>zawartością merytoryczną działania.</a:t>
            </a:r>
            <a:r>
              <a:rPr lang="pl-PL" sz="2800" dirty="0">
                <a:latin typeface="+mn-lt"/>
              </a:rPr>
              <a:t> </a:t>
            </a:r>
          </a:p>
          <a:p>
            <a:pPr marL="0" lvl="0" indent="0" defTabSz="357896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pl-PL" sz="2800" b="1" cap="small" dirty="0">
              <a:solidFill>
                <a:srgbClr val="0020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endParaRPr lang="pl-PL" sz="1000" dirty="0">
              <a:latin typeface="+mn-l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4F2EA4A-09C7-417F-A368-F8A6C19D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467629"/>
            <a:ext cx="8640381" cy="575745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002060"/>
                </a:solidFill>
                <a:latin typeface="+mn-lt"/>
              </a:rPr>
              <a:t>MATERIAŁY AUDIO</a:t>
            </a: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br>
              <a:rPr lang="pl-PL" sz="3200" dirty="0">
                <a:solidFill>
                  <a:srgbClr val="002060"/>
                </a:solidFill>
                <a:latin typeface="+mn-lt"/>
              </a:rPr>
            </a:br>
            <a:endParaRPr lang="pl-PL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2125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62B199-D96E-46CC-BEC3-A80816BA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837" y="359838"/>
            <a:ext cx="8640381" cy="864099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C00000"/>
                </a:solidFill>
                <a:latin typeface="Open Sans" pitchFamily="2" charset="0"/>
                <a:cs typeface="Open Sans" pitchFamily="2" charset="0"/>
              </a:rPr>
              <a:t>Konsekwencje braku realizacji obowiązków </a:t>
            </a:r>
            <a:br>
              <a:rPr lang="pl-PL" dirty="0">
                <a:latin typeface="Open Sans" pitchFamily="2" charset="0"/>
                <a:cs typeface="Open Sans" pitchFamily="2" charset="0"/>
              </a:rPr>
            </a:br>
            <a:endParaRPr lang="pl-PL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CFA45C-D444-4DEA-8701-C0126C286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10" y="1115541"/>
            <a:ext cx="9410946" cy="608449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18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400" dirty="0">
                <a:latin typeface="+mn-lt"/>
                <a:cs typeface="Open Sans" pitchFamily="2" charset="0"/>
              </a:rPr>
              <a:t>Korekta finansowa za naruszenie wymagań dotyczących obowiązków i promocji.</a:t>
            </a:r>
          </a:p>
          <a:p>
            <a:pPr>
              <a:lnSpc>
                <a:spcPct val="150000"/>
              </a:lnSpc>
              <a:spcAft>
                <a:spcPts val="18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400" dirty="0">
                <a:latin typeface="+mn-lt"/>
              </a:rPr>
              <a:t>Instytucja Zarządzająca </a:t>
            </a:r>
            <a:r>
              <a:rPr lang="pl-PL" sz="3400" b="1" dirty="0">
                <a:latin typeface="+mn-lt"/>
              </a:rPr>
              <a:t>wzywa Beneficjenta do podjęcia działań zaradczych </a:t>
            </a:r>
            <a:r>
              <a:rPr lang="pl-PL" sz="3400" dirty="0">
                <a:latin typeface="+mn-lt"/>
              </a:rPr>
              <a:t>w terminie i na warunkach określonych w wezwaniu.</a:t>
            </a:r>
            <a:endParaRPr lang="pl-PL" sz="3400" b="1" dirty="0">
              <a:solidFill>
                <a:srgbClr val="C00000"/>
              </a:solidFill>
              <a:latin typeface="+mn-lt"/>
              <a:cs typeface="Open Sans" pitchFamily="2" charset="0"/>
            </a:endParaRPr>
          </a:p>
          <a:p>
            <a:pPr>
              <a:lnSpc>
                <a:spcPct val="150000"/>
              </a:lnSpc>
              <a:spcAft>
                <a:spcPts val="18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400" b="1" dirty="0">
                <a:solidFill>
                  <a:srgbClr val="C00000"/>
                </a:solidFill>
                <a:latin typeface="+mn-lt"/>
                <a:cs typeface="Open Sans" pitchFamily="2" charset="0"/>
              </a:rPr>
              <a:t>Maksymalna wielkość pomniejszenia za wszystkie uchybienia </a:t>
            </a:r>
            <a:br>
              <a:rPr lang="pl-PL" sz="3400" b="1" dirty="0">
                <a:solidFill>
                  <a:srgbClr val="C00000"/>
                </a:solidFill>
                <a:latin typeface="+mn-lt"/>
                <a:cs typeface="Open Sans" pitchFamily="2" charset="0"/>
              </a:rPr>
            </a:br>
            <a:r>
              <a:rPr lang="pl-PL" sz="3400" b="1" dirty="0">
                <a:solidFill>
                  <a:srgbClr val="C00000"/>
                </a:solidFill>
                <a:latin typeface="+mn-lt"/>
                <a:cs typeface="Open Sans" pitchFamily="2" charset="0"/>
              </a:rPr>
              <a:t>nie może przekroczyć 3% kwoty dofinansowania. </a:t>
            </a:r>
          </a:p>
          <a:p>
            <a:pPr>
              <a:lnSpc>
                <a:spcPct val="150000"/>
              </a:lnSpc>
              <a:spcAft>
                <a:spcPts val="18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400" dirty="0">
                <a:latin typeface="+mn-lt"/>
                <a:cs typeface="Open Sans" pitchFamily="2" charset="0"/>
              </a:rPr>
              <a:t>Szczegóły w</a:t>
            </a:r>
            <a:r>
              <a:rPr lang="pl-PL" sz="3400" b="1" dirty="0">
                <a:solidFill>
                  <a:srgbClr val="C00000"/>
                </a:solidFill>
                <a:latin typeface="+mn-lt"/>
                <a:cs typeface="Open Sans" pitchFamily="2" charset="0"/>
              </a:rPr>
              <a:t> </a:t>
            </a:r>
            <a:r>
              <a:rPr lang="pl-PL" sz="3400" dirty="0">
                <a:latin typeface="+mn-lt"/>
                <a:cs typeface="Open Sans" pitchFamily="2" charset="0"/>
              </a:rPr>
              <a:t>załączniku do umowy pn. „Wykaz pomniejszenia wartości dofinansowania projektu w zakresie obowiązków promocyjnych”.</a:t>
            </a:r>
          </a:p>
          <a:p>
            <a:pPr marL="0" indent="0">
              <a:spcAft>
                <a:spcPts val="1800"/>
              </a:spcAft>
              <a:buNone/>
            </a:pPr>
            <a:endParaRPr lang="pl-PL" dirty="0">
              <a:latin typeface="Open Sans" pitchFamily="2" charset="0"/>
              <a:cs typeface="Open Sans" pitchFamily="2" charset="0"/>
            </a:endParaRPr>
          </a:p>
          <a:p>
            <a:pPr marL="0" indent="0">
              <a:spcAft>
                <a:spcPts val="1800"/>
              </a:spcAft>
              <a:buNone/>
            </a:pPr>
            <a:endParaRPr lang="pl-PL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E6CC33C-5B46-42DE-A6E7-2516683DA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1506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33DC4B-49B3-46B8-BB45-75A8F73D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01" y="535784"/>
            <a:ext cx="8640381" cy="1080001"/>
          </a:xfrm>
        </p:spPr>
        <p:txBody>
          <a:bodyPr/>
          <a:lstStyle/>
          <a:p>
            <a:r>
              <a:rPr lang="pl-PL" dirty="0"/>
              <a:t>Stawki pomniejszenia wartości dofinansowania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862BA64-E15D-49A2-BFBC-6215A814B8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35</a:t>
            </a:fld>
            <a:endParaRPr lang="pl-PL" dirty="0"/>
          </a:p>
        </p:txBody>
      </p:sp>
      <p:graphicFrame>
        <p:nvGraphicFramePr>
          <p:cNvPr id="5" name="Symbol zastępczy zawartości 4" descr="Brak opisu projektu na stronie internetowej oraz stronach mediów społecznościowych lub brak informacji o otrzymaniu dofinansowania UE&#10;Nieumieszczenie tablicy/plakatu&#10;Niezorganizowanie wydarzenia lub niezaproszenie przedstawicieli KE - projekty o znaczeniu strategicznym &#10;i wartości 10 mln euro&#10;">
            <a:extLst>
              <a:ext uri="{FF2B5EF4-FFF2-40B4-BE49-F238E27FC236}">
                <a16:creationId xmlns:a16="http://schemas.microsoft.com/office/drawing/2014/main" id="{BA674CBA-4519-47BA-8990-ABA038DB1E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7625065"/>
              </p:ext>
            </p:extLst>
          </p:nvPr>
        </p:nvGraphicFramePr>
        <p:xfrm>
          <a:off x="701439" y="1187549"/>
          <a:ext cx="9288933" cy="583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6907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0D66B1-48C5-497E-92C3-F3447833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992" y="502868"/>
            <a:ext cx="8640381" cy="1080001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Przydatne strony internetowe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895FA7-39D6-4703-B1E2-07CA8F21D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426" y="1667059"/>
            <a:ext cx="9217024" cy="2232248"/>
          </a:xfrm>
        </p:spPr>
        <p:txBody>
          <a:bodyPr>
            <a:normAutofit/>
          </a:bodyPr>
          <a:lstStyle/>
          <a:p>
            <a:pPr marL="103614" indent="-342900">
              <a:lnSpc>
                <a:spcPts val="2635"/>
              </a:lnSpc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latin typeface="Arial"/>
                <a:cs typeface="Arial"/>
              </a:rPr>
              <a:t>Portal</a:t>
            </a:r>
            <a:r>
              <a:rPr lang="pl-PL" sz="2400" b="1" spc="-15" dirty="0">
                <a:latin typeface="Arial"/>
                <a:cs typeface="Arial"/>
              </a:rPr>
              <a:t> </a:t>
            </a:r>
            <a:r>
              <a:rPr lang="pl-PL" sz="2400" b="1" dirty="0">
                <a:latin typeface="Arial"/>
                <a:cs typeface="Arial"/>
              </a:rPr>
              <a:t>Funduszy</a:t>
            </a:r>
            <a:r>
              <a:rPr lang="pl-PL" sz="2400" b="1" spc="-20" dirty="0">
                <a:latin typeface="Arial"/>
                <a:cs typeface="Arial"/>
              </a:rPr>
              <a:t> </a:t>
            </a:r>
            <a:r>
              <a:rPr lang="pl-PL" sz="2400" b="1" dirty="0">
                <a:latin typeface="Arial"/>
                <a:cs typeface="Arial"/>
              </a:rPr>
              <a:t>Europejskich: </a:t>
            </a:r>
            <a:r>
              <a:rPr lang="pl-PL" sz="24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www.funduszeeuropejskie.gov.pl</a:t>
            </a:r>
            <a:endParaRPr lang="pl-PL" sz="2400" dirty="0">
              <a:latin typeface="Arial"/>
              <a:cs typeface="Arial"/>
            </a:endParaRPr>
          </a:p>
          <a:p>
            <a:pPr marL="0" indent="0">
              <a:lnSpc>
                <a:spcPts val="2395"/>
              </a:lnSpc>
              <a:buNone/>
            </a:pPr>
            <a:r>
              <a:rPr lang="pl-PL" sz="2400" dirty="0">
                <a:latin typeface="Arial"/>
                <a:cs typeface="Arial"/>
              </a:rPr>
              <a:t>(w</a:t>
            </a:r>
            <a:r>
              <a:rPr lang="pl-PL" sz="2400" spc="-20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zakładce Poznaj</a:t>
            </a:r>
            <a:r>
              <a:rPr lang="pl-PL" sz="2400" spc="-15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Fundusze Europejskie 2021</a:t>
            </a:r>
            <a:r>
              <a:rPr lang="pl-PL" sz="2400" spc="5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–</a:t>
            </a:r>
            <a:r>
              <a:rPr lang="pl-PL" sz="2400" spc="-25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2027</a:t>
            </a:r>
            <a:r>
              <a:rPr lang="pl-PL" sz="2400" spc="-10" dirty="0">
                <a:latin typeface="Arial"/>
                <a:cs typeface="Arial"/>
              </a:rPr>
              <a:t> </a:t>
            </a:r>
            <a:r>
              <a:rPr lang="pl-PL" sz="2400" spc="-50" dirty="0">
                <a:latin typeface="Wingdings"/>
                <a:cs typeface="Wingdings"/>
              </a:rPr>
              <a:t></a:t>
            </a:r>
            <a:endParaRPr lang="pl-PL" sz="2400" dirty="0">
              <a:latin typeface="Wingdings"/>
              <a:cs typeface="Wingdings"/>
            </a:endParaRPr>
          </a:p>
          <a:p>
            <a:pPr marL="0" indent="0">
              <a:lnSpc>
                <a:spcPts val="2405"/>
              </a:lnSpc>
              <a:buNone/>
            </a:pPr>
            <a:r>
              <a:rPr lang="pl-PL" sz="2400" dirty="0">
                <a:latin typeface="Arial"/>
                <a:cs typeface="Arial"/>
              </a:rPr>
              <a:t>Prawo</a:t>
            </a:r>
            <a:r>
              <a:rPr lang="pl-PL" sz="2400" spc="-10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i</a:t>
            </a:r>
            <a:r>
              <a:rPr lang="pl-PL" sz="2400" spc="-20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dokumenty </a:t>
            </a:r>
            <a:r>
              <a:rPr lang="pl-PL" sz="2400" dirty="0">
                <a:latin typeface="Wingdings"/>
                <a:cs typeface="Wingdings"/>
              </a:rPr>
              <a:t></a:t>
            </a:r>
            <a:r>
              <a:rPr lang="pl-PL" sz="2400" spc="60" dirty="0">
                <a:latin typeface="Times New Roman"/>
                <a:cs typeface="Times New Roman"/>
              </a:rPr>
              <a:t> </a:t>
            </a:r>
            <a:r>
              <a:rPr lang="pl-PL" sz="2400" spc="-10" dirty="0">
                <a:latin typeface="Arial"/>
                <a:cs typeface="Arial"/>
              </a:rPr>
              <a:t>Komunikacja) </a:t>
            </a:r>
            <a:r>
              <a:rPr lang="pl-PL" sz="2400" b="1" dirty="0">
                <a:latin typeface="Arial"/>
                <a:cs typeface="Arial"/>
              </a:rPr>
              <a:t>oraz</a:t>
            </a:r>
            <a:r>
              <a:rPr lang="pl-PL" sz="2400" b="1" spc="-25" dirty="0">
                <a:latin typeface="Arial"/>
                <a:cs typeface="Arial"/>
              </a:rPr>
              <a:t> </a:t>
            </a:r>
            <a:r>
              <a:rPr lang="pl-PL" sz="2400" b="1" dirty="0">
                <a:latin typeface="Arial"/>
                <a:cs typeface="Arial"/>
              </a:rPr>
              <a:t>na</a:t>
            </a:r>
            <a:r>
              <a:rPr lang="pl-PL" sz="2400" b="1" spc="-25" dirty="0">
                <a:latin typeface="Arial"/>
                <a:cs typeface="Arial"/>
              </a:rPr>
              <a:t> </a:t>
            </a:r>
            <a:r>
              <a:rPr lang="pl-PL" sz="2400" b="1" dirty="0">
                <a:latin typeface="Arial"/>
                <a:cs typeface="Arial"/>
              </a:rPr>
              <a:t>stronach</a:t>
            </a:r>
            <a:r>
              <a:rPr lang="pl-PL" sz="2400" b="1" spc="-15" dirty="0">
                <a:latin typeface="Arial"/>
                <a:cs typeface="Arial"/>
              </a:rPr>
              <a:t> </a:t>
            </a:r>
            <a:r>
              <a:rPr lang="pl-PL" sz="2400" b="1" dirty="0">
                <a:latin typeface="Arial"/>
                <a:cs typeface="Arial"/>
              </a:rPr>
              <a:t>internetowych</a:t>
            </a:r>
            <a:r>
              <a:rPr lang="pl-PL" sz="2400" b="1" spc="-25" dirty="0">
                <a:latin typeface="Arial"/>
                <a:cs typeface="Arial"/>
              </a:rPr>
              <a:t> </a:t>
            </a:r>
            <a:r>
              <a:rPr lang="pl-PL" sz="2400" b="1" spc="-10" dirty="0">
                <a:latin typeface="Arial"/>
                <a:cs typeface="Arial"/>
              </a:rPr>
              <a:t>programów.</a:t>
            </a:r>
            <a:endParaRPr lang="pl-PL" sz="2400" dirty="0">
              <a:latin typeface="Arial"/>
              <a:cs typeface="Arial"/>
            </a:endParaRPr>
          </a:p>
          <a:p>
            <a:endParaRPr lang="pl-PL" dirty="0"/>
          </a:p>
        </p:txBody>
      </p:sp>
      <p:pic>
        <p:nvPicPr>
          <p:cNvPr id="7" name="Symbol zastępczy zawartości 6" descr="Obraz przedstawia ekran komputera oraz ekran komórki na którym jest główna strona witryny o adresie www.rpo.pomorskie.eu">
            <a:extLst>
              <a:ext uri="{FF2B5EF4-FFF2-40B4-BE49-F238E27FC236}">
                <a16:creationId xmlns:a16="http://schemas.microsoft.com/office/drawing/2014/main" id="{F794F981-9616-44A3-856E-7AD023467B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22" y="3899307"/>
            <a:ext cx="6480720" cy="3409613"/>
          </a:xfr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B6C8DAE-1A51-4876-ADE1-3D4674CA06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0644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8037AD-788F-486C-90B4-F6FA6235E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19" y="469475"/>
            <a:ext cx="9073008" cy="756063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Komunikacja – FEP 2021-2027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AC3E45-3B89-4E52-9742-7E4970357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26" y="1448393"/>
            <a:ext cx="9361040" cy="5328592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Strona internetowa FEP 2021-2027: </a:t>
            </a:r>
            <a:r>
              <a:rPr lang="pl-PL" sz="2800" u="sng" dirty="0">
                <a:solidFill>
                  <a:srgbClr val="0070C0"/>
                </a:solidFill>
                <a:latin typeface="+mn-lt"/>
              </a:rPr>
              <a:t>funduszeuepomorskie.pl </a:t>
            </a:r>
          </a:p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solidFill>
                  <a:srgbClr val="C00000"/>
                </a:solidFill>
                <a:latin typeface="+mn-lt"/>
              </a:rPr>
              <a:t>Newsletter: </a:t>
            </a:r>
            <a:r>
              <a:rPr lang="pl-PL" sz="2800" dirty="0">
                <a:latin typeface="+mn-lt"/>
                <a:hlinkClick r:id="rId2"/>
              </a:rPr>
              <a:t>https://funduszeuepomorskie.pl/newsletter</a:t>
            </a:r>
            <a:endParaRPr lang="pl-PL" sz="2800" dirty="0">
              <a:latin typeface="+mn-lt"/>
            </a:endParaRPr>
          </a:p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solidFill>
                  <a:srgbClr val="C00000"/>
                </a:solidFill>
                <a:latin typeface="+mn-lt"/>
              </a:rPr>
              <a:t>Facebook: Fundusze Europejskie dla Pomorza</a:t>
            </a:r>
            <a:r>
              <a:rPr lang="pl-PL" sz="2800" dirty="0">
                <a:latin typeface="+mn-lt"/>
              </a:rPr>
              <a:t> </a:t>
            </a:r>
            <a:r>
              <a:rPr lang="pl-PL" sz="2800" dirty="0">
                <a:latin typeface="+mn-lt"/>
                <a:hlinkClick r:id="rId3"/>
              </a:rPr>
              <a:t>https://www.facebook.com/pomorskiewunii</a:t>
            </a:r>
            <a:r>
              <a:rPr lang="pl-PL" sz="2800" dirty="0">
                <a:latin typeface="+mn-lt"/>
              </a:rPr>
              <a:t> </a:t>
            </a:r>
          </a:p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solidFill>
                  <a:srgbClr val="C00000"/>
                </a:solidFill>
                <a:latin typeface="+mn-lt"/>
              </a:rPr>
              <a:t>Instagram: Fundusze Europejskie dla Pomorza </a:t>
            </a:r>
            <a:br>
              <a:rPr lang="pl-PL" sz="2800" dirty="0">
                <a:solidFill>
                  <a:srgbClr val="FF0000"/>
                </a:solidFill>
                <a:latin typeface="+mn-lt"/>
              </a:rPr>
            </a:br>
            <a:r>
              <a:rPr lang="pl-PL" sz="2800" dirty="0">
                <a:latin typeface="+mn-lt"/>
              </a:rPr>
              <a:t>(Pomorskie w Unii)</a:t>
            </a:r>
          </a:p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Korespondencja do </a:t>
            </a:r>
            <a:r>
              <a:rPr lang="pl-PL" sz="2800" dirty="0" err="1">
                <a:latin typeface="+mn-lt"/>
              </a:rPr>
              <a:t>jst</a:t>
            </a:r>
            <a:r>
              <a:rPr lang="pl-PL" sz="2800" dirty="0">
                <a:latin typeface="+mn-lt"/>
              </a:rPr>
              <a:t>: E-PUAP, e-mail, korespondencja listowna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17BDD3-0889-4A65-9892-189B968B34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293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AC36FF-D5C8-47F4-870D-72F0F7AA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384774"/>
            <a:ext cx="8640381" cy="1080001"/>
          </a:xfrm>
        </p:spPr>
        <p:txBody>
          <a:bodyPr>
            <a:normAutofit/>
          </a:bodyPr>
          <a:lstStyle/>
          <a:p>
            <a:r>
              <a:rPr lang="pl-PL" sz="3000" dirty="0">
                <a:latin typeface="+mn-lt"/>
              </a:rPr>
              <a:t>Portal programu Fundusze Europejskie dla Pomorza 2021-2027 </a:t>
            </a:r>
            <a:r>
              <a:rPr lang="pl-PL" sz="3000" dirty="0">
                <a:latin typeface="+mn-lt"/>
                <a:sym typeface="Wingdings" panose="05000000000000000000" pitchFamily="2" charset="2"/>
              </a:rPr>
              <a:t> </a:t>
            </a:r>
            <a:r>
              <a:rPr lang="pl-PL" sz="3000" dirty="0">
                <a:solidFill>
                  <a:srgbClr val="00B0F0"/>
                </a:solidFill>
                <a:latin typeface="+mn-lt"/>
              </a:rPr>
              <a:t>funduszeuepomorskie.pl </a:t>
            </a:r>
            <a:endParaRPr lang="pl-PL" sz="3000" dirty="0">
              <a:latin typeface="+mn-lt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9BF87DF-537E-48F2-8EFA-6180AD2A74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38</a:t>
            </a:fld>
            <a:endParaRPr lang="pl-PL" dirty="0"/>
          </a:p>
        </p:txBody>
      </p:sp>
      <p:pic>
        <p:nvPicPr>
          <p:cNvPr id="8" name="Symbol zastępczy zawartości 7" descr="Widok strony startowej dla programu Fundusze Europejskie dla Pomorza 2021-2027 o adresie www.funduszeuepomorskie.pl">
            <a:extLst>
              <a:ext uri="{FF2B5EF4-FFF2-40B4-BE49-F238E27FC236}">
                <a16:creationId xmlns:a16="http://schemas.microsoft.com/office/drawing/2014/main" id="{97FBC4F8-9EFE-4D54-B6F2-4DDFFF566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0" y="1547589"/>
            <a:ext cx="9973066" cy="5017698"/>
          </a:xfrm>
        </p:spPr>
      </p:pic>
    </p:spTree>
    <p:extLst>
      <p:ext uri="{BB962C8B-B14F-4D97-AF65-F5344CB8AC3E}">
        <p14:creationId xmlns:p14="http://schemas.microsoft.com/office/powerpoint/2010/main" val="1162546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4F19CF-72CA-4FC8-A6BF-4DC93E1C5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86" y="397229"/>
            <a:ext cx="8640381" cy="1080001"/>
          </a:xfrm>
        </p:spPr>
        <p:txBody>
          <a:bodyPr/>
          <a:lstStyle/>
          <a:p>
            <a:r>
              <a:rPr lang="pl-PL" dirty="0"/>
              <a:t>Zasady promowania projektów FEP 2021-2027 (1)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9C44B28-033B-4405-9BCF-F43DEE55EE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39</a:t>
            </a:fld>
            <a:endParaRPr lang="pl-PL" dirty="0"/>
          </a:p>
        </p:txBody>
      </p:sp>
      <p:pic>
        <p:nvPicPr>
          <p:cNvPr id="6" name="Symbol zastępczy zawartości 5" descr="Zrzut ze strony funduszeuepomorskie.pl dotyczący zasad promowania projektów">
            <a:extLst>
              <a:ext uri="{FF2B5EF4-FFF2-40B4-BE49-F238E27FC236}">
                <a16:creationId xmlns:a16="http://schemas.microsoft.com/office/drawing/2014/main" id="{8FA3A33A-259C-42BE-A272-FE6974121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5" y="1197036"/>
            <a:ext cx="10238982" cy="5406863"/>
          </a:xfrm>
        </p:spPr>
      </p:pic>
    </p:spTree>
    <p:extLst>
      <p:ext uri="{BB962C8B-B14F-4D97-AF65-F5344CB8AC3E}">
        <p14:creationId xmlns:p14="http://schemas.microsoft.com/office/powerpoint/2010/main" val="1194525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2EA9D9-5380-B230-D736-5F12B920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002060"/>
                </a:solidFill>
              </a:rPr>
              <a:t>Identyfikacja wizualna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8239003-1164-6A8B-A11D-9624E55A96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 dirty="0"/>
          </a:p>
        </p:txBody>
      </p:sp>
      <p:pic>
        <p:nvPicPr>
          <p:cNvPr id="5" name="Symbol zastępczy zawartości 8" descr="Flaga Unii Europejskiej">
            <a:extLst>
              <a:ext uri="{FF2B5EF4-FFF2-40B4-BE49-F238E27FC236}">
                <a16:creationId xmlns:a16="http://schemas.microsoft.com/office/drawing/2014/main" id="{D9C7D9F1-E7A1-B807-1925-C28A4DC0A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81610" y="2211691"/>
            <a:ext cx="5040560" cy="334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5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4F19CF-72CA-4FC8-A6BF-4DC93E1C5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86" y="397229"/>
            <a:ext cx="8640381" cy="1080001"/>
          </a:xfrm>
        </p:spPr>
        <p:txBody>
          <a:bodyPr/>
          <a:lstStyle/>
          <a:p>
            <a:r>
              <a:rPr lang="pl-PL" dirty="0"/>
              <a:t>Zasady promowania projektów FEP 2021-2027 (2)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9C44B28-033B-4405-9BCF-F43DEE55EE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40</a:t>
            </a:fld>
            <a:endParaRPr lang="pl-PL" dirty="0"/>
          </a:p>
        </p:txBody>
      </p:sp>
      <p:pic>
        <p:nvPicPr>
          <p:cNvPr id="8" name="Symbol zastępczy zawartości 7" descr="Zrzut ze strony funduszeuepomorskie.pl dotyczący zasad promowania projektów - pytania i odpowiedzi">
            <a:extLst>
              <a:ext uri="{FF2B5EF4-FFF2-40B4-BE49-F238E27FC236}">
                <a16:creationId xmlns:a16="http://schemas.microsoft.com/office/drawing/2014/main" id="{D58A7E82-8CD8-41E0-9F90-7BF934854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5" y="1267267"/>
            <a:ext cx="10369422" cy="5025140"/>
          </a:xfrm>
        </p:spPr>
      </p:pic>
    </p:spTree>
    <p:extLst>
      <p:ext uri="{BB962C8B-B14F-4D97-AF65-F5344CB8AC3E}">
        <p14:creationId xmlns:p14="http://schemas.microsoft.com/office/powerpoint/2010/main" val="2944883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5A2DAF-0A88-4BCB-89DD-B6D38B6A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41" y="510696"/>
            <a:ext cx="9649072" cy="1080001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solidFill>
                  <a:srgbClr val="C00000"/>
                </a:solidFill>
                <a:latin typeface="+mn-lt"/>
              </a:rPr>
              <a:t>Komunikacja i widoczność w praktyce – </a:t>
            </a:r>
            <a:br>
              <a:rPr lang="pl-PL" sz="4000" dirty="0">
                <a:solidFill>
                  <a:srgbClr val="C00000"/>
                </a:solidFill>
                <a:latin typeface="+mn-lt"/>
              </a:rPr>
            </a:br>
            <a:r>
              <a:rPr lang="pl-PL" sz="4000" dirty="0">
                <a:solidFill>
                  <a:srgbClr val="C00000"/>
                </a:solidFill>
                <a:latin typeface="+mn-lt"/>
              </a:rPr>
              <a:t>na co zwracać uwagę przy realizacji projektu?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F7BADB-9C39-4C1C-8879-E5C5068AE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41</a:t>
            </a:fld>
            <a:endParaRPr lang="pl-PL" dirty="0"/>
          </a:p>
        </p:txBody>
      </p:sp>
      <p:pic>
        <p:nvPicPr>
          <p:cNvPr id="12" name="Symbol zastępczy zawartości 11" descr="Kotary teatralne z napisem na scenie: Improve your brand visibility">
            <a:extLst>
              <a:ext uri="{FF2B5EF4-FFF2-40B4-BE49-F238E27FC236}">
                <a16:creationId xmlns:a16="http://schemas.microsoft.com/office/drawing/2014/main" id="{BB383F9A-19FF-1715-A545-3B4A92D32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06" y="1965292"/>
            <a:ext cx="7019925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43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99D554-4526-4C53-B9E4-A94005231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539838"/>
            <a:ext cx="8640381" cy="1080001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C00000"/>
                </a:solidFill>
              </a:rPr>
              <a:t>Dokumentowanie działań informacyjnych 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i promocyjnych prowadzonych w ramach projektu (1)</a:t>
            </a:r>
            <a:endParaRPr lang="pl-PL" dirty="0"/>
          </a:p>
        </p:txBody>
      </p:sp>
      <p:pic>
        <p:nvPicPr>
          <p:cNvPr id="6" name="Symbol zastępczy zawartości 5" descr="Przykład oznakowywania wydarzeń ">
            <a:extLst>
              <a:ext uri="{FF2B5EF4-FFF2-40B4-BE49-F238E27FC236}">
                <a16:creationId xmlns:a16="http://schemas.microsoft.com/office/drawing/2014/main" id="{1E587C12-973D-4B7A-8573-16805E0DF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03" y="1835621"/>
            <a:ext cx="8597197" cy="4648330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A93353-CF61-4BD3-8B81-B514B9C10A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0895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332BD7-6BB1-4001-BB92-895AABDD9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525274"/>
            <a:ext cx="8640381" cy="1080001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C00000"/>
                </a:solidFill>
              </a:rPr>
              <a:t>Dokumentowanie działań informacyjnych 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i promocyjnych prowadzonych w ramach projektu (2)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34B2DD4-B330-4DE1-9BE9-E04945E5CA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43</a:t>
            </a:fld>
            <a:endParaRPr lang="pl-PL" dirty="0"/>
          </a:p>
        </p:txBody>
      </p:sp>
      <p:pic>
        <p:nvPicPr>
          <p:cNvPr id="5" name="Picture 2" descr="e96c838a-9664-42b3-81e2-6738c38e468b@pomorskie">
            <a:extLst>
              <a:ext uri="{FF2B5EF4-FFF2-40B4-BE49-F238E27FC236}">
                <a16:creationId xmlns:a16="http://schemas.microsoft.com/office/drawing/2014/main" id="{E8ED3B40-11B8-4B68-99F0-E016E36C06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90" y="1547218"/>
            <a:ext cx="7416824" cy="556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563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7FA767-B373-4626-A263-A2716C0B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02" y="553543"/>
            <a:ext cx="8855798" cy="1080001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C00000"/>
                </a:solidFill>
                <a:latin typeface="+mn-lt"/>
              </a:rPr>
              <a:t>Kampanie informacyjne programu </a:t>
            </a:r>
            <a:br>
              <a:rPr lang="pl-PL" sz="3600" dirty="0">
                <a:solidFill>
                  <a:srgbClr val="C00000"/>
                </a:solidFill>
                <a:latin typeface="+mn-lt"/>
              </a:rPr>
            </a:br>
            <a:r>
              <a:rPr lang="pl-PL" sz="3600" dirty="0">
                <a:solidFill>
                  <a:srgbClr val="C00000"/>
                </a:solidFill>
                <a:latin typeface="+mn-lt"/>
              </a:rPr>
              <a:t>Fundusze Europejskie dla Pomorza 2021-2027</a:t>
            </a:r>
          </a:p>
        </p:txBody>
      </p:sp>
      <p:pic>
        <p:nvPicPr>
          <p:cNvPr id="6" name="Symbol zastępczy zawartości 5" descr="Ikonki kampanii informacyjnej w różnych mediach">
            <a:extLst>
              <a:ext uri="{FF2B5EF4-FFF2-40B4-BE49-F238E27FC236}">
                <a16:creationId xmlns:a16="http://schemas.microsoft.com/office/drawing/2014/main" id="{34C410CD-D630-4C6E-898E-2B51C9177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77" y="1770261"/>
            <a:ext cx="5112858" cy="5112858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6375F5-D4DB-490B-BFDD-0D477964EB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0662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DE89ED-2D8C-4D4E-A95D-3CE5C21E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6" y="611486"/>
            <a:ext cx="9245597" cy="792088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Dostępność w działaniach komunikacyjnych</a:t>
            </a:r>
            <a:br>
              <a:rPr lang="pl-PL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dirty="0">
                <a:solidFill>
                  <a:srgbClr val="0070C0"/>
                </a:solidFill>
              </a:rPr>
            </a:b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2A504A0-94D1-4655-834E-E80299D01D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45</a:t>
            </a:fld>
            <a:endParaRPr lang="pl-PL" dirty="0"/>
          </a:p>
        </p:txBody>
      </p:sp>
      <p:pic>
        <p:nvPicPr>
          <p:cNvPr id="11" name="Symbol zastępczy zawartości 10" descr="Obrazek animowany na którym są dzieci sprawne i z niepełnosprawnością">
            <a:extLst>
              <a:ext uri="{FF2B5EF4-FFF2-40B4-BE49-F238E27FC236}">
                <a16:creationId xmlns:a16="http://schemas.microsoft.com/office/drawing/2014/main" id="{D3D5BD21-E298-4B11-89D1-D5D2114CB5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7" y="2411685"/>
            <a:ext cx="9245597" cy="3129662"/>
          </a:xfrm>
        </p:spPr>
      </p:pic>
    </p:spTree>
    <p:extLst>
      <p:ext uri="{BB962C8B-B14F-4D97-AF65-F5344CB8AC3E}">
        <p14:creationId xmlns:p14="http://schemas.microsoft.com/office/powerpoint/2010/main" val="4013968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8BAF02-F9A3-4062-B0A0-E1E1C5F7D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99" y="359838"/>
            <a:ext cx="8640381" cy="648072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Dostępność w formularzach zgłoszeniowych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C8D1417-1B33-4CE8-AB35-CF8762235D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46</a:t>
            </a:fld>
            <a:endParaRPr lang="pl-PL" dirty="0"/>
          </a:p>
        </p:txBody>
      </p:sp>
      <p:pic>
        <p:nvPicPr>
          <p:cNvPr id="5" name="Symbol zastępczy zawartości 4" descr="Formularz dostępności ">
            <a:extLst>
              <a:ext uri="{FF2B5EF4-FFF2-40B4-BE49-F238E27FC236}">
                <a16:creationId xmlns:a16="http://schemas.microsoft.com/office/drawing/2014/main" id="{81F89740-F68E-4833-BF25-EC347A506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586" y="1115542"/>
            <a:ext cx="5472608" cy="612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8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49F1AB-C8AD-18E4-0F83-2035343D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611485"/>
            <a:ext cx="8640381" cy="1080001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Prosty język…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7DC3C6-AB62-6B80-266A-26146B0D42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6162" y="1403573"/>
            <a:ext cx="8639486" cy="2463243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pl-PL" sz="2400" dirty="0"/>
              <a:t>Kluczową rolę w każdym komunikacie odgrywa język, </a:t>
            </a:r>
            <a:br>
              <a:rPr lang="pl-PL" sz="2400" dirty="0"/>
            </a:br>
            <a:r>
              <a:rPr lang="pl-PL" sz="2400" dirty="0"/>
              <a:t>który musi być dopasowany do grupy docelowej!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pl-PL" sz="2400" dirty="0"/>
              <a:t>Zadbaj, aby język był prosty.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pl-PL" sz="2400" dirty="0"/>
              <a:t>Unikaj skomplikowanych zwrotów technicznych </a:t>
            </a:r>
            <a:br>
              <a:rPr lang="pl-PL" sz="2400" dirty="0"/>
            </a:br>
            <a:r>
              <a:rPr lang="pl-PL" sz="2400" dirty="0"/>
              <a:t>i specjalistycznych pojęć!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4EA8590-F1AA-C2C4-5ED0-4CFD6C9591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47</a:t>
            </a:fld>
            <a:endParaRPr lang="pl-PL" dirty="0"/>
          </a:p>
        </p:txBody>
      </p:sp>
      <p:pic>
        <p:nvPicPr>
          <p:cNvPr id="7" name="Symbol zastępczy zawartości 6" descr="Zarówka na tle komputera.">
            <a:extLst>
              <a:ext uri="{FF2B5EF4-FFF2-40B4-BE49-F238E27FC236}">
                <a16:creationId xmlns:a16="http://schemas.microsoft.com/office/drawing/2014/main" id="{AA2B7A33-9DC1-0419-EBD7-610A9D9BCF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706" y="4484946"/>
            <a:ext cx="4140200" cy="22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838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663DD-6D42-8DB2-6902-FA2E90004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FDBFA6-C7D5-6BA1-2E16-8204A564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6" y="517967"/>
            <a:ext cx="9000520" cy="1080001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Przydatne linki</a:t>
            </a:r>
            <a:br>
              <a:rPr lang="pl-PL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dirty="0">
                <a:solidFill>
                  <a:srgbClr val="0070C0"/>
                </a:solidFill>
              </a:rPr>
            </a:b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90CBE8-90F2-6F7A-A5AC-9A2ABEAD40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48</a:t>
            </a:fld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275B485-2864-624C-CB17-5ADE7D3FE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9604" y="1439828"/>
            <a:ext cx="8352448" cy="4680018"/>
          </a:xfrm>
        </p:spPr>
        <p:txBody>
          <a:bodyPr/>
          <a:lstStyle/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l-PL" sz="3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Rada Języka Polskiego</a:t>
            </a:r>
            <a:endParaRPr lang="pl-PL" sz="30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l-PL" sz="3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kurs e-learningowy „Tworzenie komunikatów pisemnych zrozumiałych i dopasowanych do odbiorcy”</a:t>
            </a:r>
            <a:endParaRPr lang="pl-PL" sz="30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l-PL" sz="30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vlog</a:t>
            </a:r>
            <a:r>
              <a:rPr lang="pl-PL" sz="3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 "Prosto i kropka„</a:t>
            </a:r>
            <a:endParaRPr lang="pl-PL" sz="30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l-PL" sz="3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aplikacja </a:t>
            </a:r>
            <a:r>
              <a:rPr lang="pl-PL" sz="30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Jasnopis</a:t>
            </a:r>
            <a:r>
              <a:rPr lang="pl-PL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l-PL" sz="30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Logios</a:t>
            </a:r>
            <a:r>
              <a:rPr lang="pl-PL" sz="3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 do zabawy</a:t>
            </a:r>
            <a:r>
              <a:rPr lang="pl-PL" sz="3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1452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E53673-A52F-4873-9E0E-F18F660B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971525"/>
            <a:ext cx="8640381" cy="654532"/>
          </a:xfrm>
        </p:spPr>
        <p:txBody>
          <a:bodyPr>
            <a:normAutofit/>
          </a:bodyPr>
          <a:lstStyle/>
          <a:p>
            <a:r>
              <a:rPr lang="pl-PL" sz="4800" dirty="0">
                <a:latin typeface="+mn-lt"/>
              </a:rPr>
              <a:t>PYTANIA?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B99B97-4DA3-47D9-AC61-B5F21F8F0E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49</a:t>
            </a:fld>
            <a:endParaRPr lang="pl-PL" dirty="0"/>
          </a:p>
        </p:txBody>
      </p:sp>
      <p:pic>
        <p:nvPicPr>
          <p:cNvPr id="8" name="Symbol zastępczy zawartości 7" descr="Wystające ręce z koperty trzymające kolorowe znaki zapytania">
            <a:extLst>
              <a:ext uri="{FF2B5EF4-FFF2-40B4-BE49-F238E27FC236}">
                <a16:creationId xmlns:a16="http://schemas.microsoft.com/office/drawing/2014/main" id="{BA54E6AB-8C43-1D03-BD38-E0F6234FD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63" y="1835621"/>
            <a:ext cx="5434083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828EB1-8506-4323-89EE-27A9B9B4E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473608"/>
            <a:ext cx="8640381" cy="1080001"/>
          </a:xfrm>
        </p:spPr>
        <p:txBody>
          <a:bodyPr/>
          <a:lstStyle/>
          <a:p>
            <a:r>
              <a:rPr lang="pl-PL" sz="3200" dirty="0">
                <a:latin typeface="+mn-lt"/>
              </a:rPr>
              <a:t>DOKUMENTY (1)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0C5ADC-8590-43CD-A7E7-2A647B900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61" y="1192335"/>
            <a:ext cx="9793088" cy="5940280"/>
          </a:xfrm>
        </p:spPr>
        <p:txBody>
          <a:bodyPr>
            <a:normAutofit/>
          </a:bodyPr>
          <a:lstStyle/>
          <a:p>
            <a:pPr lvl="1">
              <a:lnSpc>
                <a:spcPct val="114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Rozporządzenie Parlamentu Europejskiego i Rady (UE)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nr 2021/1060 z dnia 24 czerwca 2021 r. ustanawiające wspólne przepisy dotyczące Europejskiego Funduszu Rozwoju Regionalnego, Europejskiego Funduszu Społecznego Plus, Funduszu Spójności, Funduszu na rzecz Sprawiedliwej Transformacji i Europejskiego Funduszu Morskiego, Rybackiego i Akwakultury, a także przepisy finansowe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na potrzeby tych funduszy oraz na potrzeby Funduszu Azylu, Migracji i Integracji, Funduszu Bezpieczeństwa Wewnętrznego i Instrumentu Wsparcia Finansowego na rzecz Zarządzania Granicami i Polityki Wizowej – </a:t>
            </a:r>
            <a:r>
              <a:rPr lang="pl-PL" sz="2800" b="1" dirty="0">
                <a:latin typeface="+mn-lt"/>
              </a:rPr>
              <a:t>„Rozporządzenie ogólne”</a:t>
            </a:r>
          </a:p>
          <a:p>
            <a:pPr lvl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pl-PL" sz="3100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1251F4-435F-4EE1-AA9B-D338063102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7479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458" y="2987749"/>
            <a:ext cx="8352163" cy="27363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dirty="0"/>
              <a:t>Dziękuję za uwagę</a:t>
            </a:r>
            <a:br>
              <a:rPr lang="pl-PL" dirty="0"/>
            </a:br>
            <a:br>
              <a:rPr lang="pl-PL" dirty="0"/>
            </a:br>
            <a:r>
              <a:rPr lang="pl-PL" sz="2400" dirty="0">
                <a:solidFill>
                  <a:schemeClr val="tx1"/>
                </a:solidFill>
                <a:latin typeface="Calibri" pitchFamily="34" charset="0"/>
              </a:rPr>
              <a:t>Martyna Sawicka</a:t>
            </a:r>
            <a:br>
              <a:rPr lang="pl-PL" sz="24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pl-PL" sz="2400" b="0" dirty="0">
                <a:solidFill>
                  <a:schemeClr val="tx1"/>
                </a:solidFill>
                <a:latin typeface="Calibri" pitchFamily="34" charset="0"/>
              </a:rPr>
              <a:t>Referat Informacji </a:t>
            </a:r>
            <a:br>
              <a:rPr lang="pl-PL" sz="2400" b="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pl-PL" sz="2400" b="0" dirty="0">
                <a:solidFill>
                  <a:schemeClr val="tx1"/>
                </a:solidFill>
                <a:latin typeface="Calibri" pitchFamily="34" charset="0"/>
              </a:rPr>
              <a:t>Departament Programów Regionalnych UMWP </a:t>
            </a:r>
            <a:br>
              <a:rPr lang="pl-PL" sz="2400" b="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pl-PL" sz="2400" b="0" dirty="0">
                <a:solidFill>
                  <a:schemeClr val="tx1"/>
                </a:solidFill>
                <a:latin typeface="Calibri" pitchFamily="34" charset="0"/>
              </a:rPr>
              <a:t>tel. (58) 32 68 175, kom. +48 502 757 466</a:t>
            </a:r>
            <a:br>
              <a:rPr lang="pl-PL" sz="2400" b="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pl-PL" sz="2400" b="0" dirty="0">
                <a:solidFill>
                  <a:schemeClr val="tx1"/>
                </a:solidFill>
                <a:latin typeface="Calibri" pitchFamily="34" charset="0"/>
              </a:rPr>
              <a:t>e-mail: </a:t>
            </a:r>
            <a:r>
              <a:rPr lang="pl-PL" sz="2400" b="0" dirty="0">
                <a:solidFill>
                  <a:schemeClr val="tx1"/>
                </a:solidFill>
                <a:latin typeface="Calibri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m.sawicka@pomorskie.eu</a:t>
            </a:r>
            <a:br>
              <a:rPr lang="pl-PL" sz="2800" b="0" dirty="0"/>
            </a:br>
            <a:br>
              <a:rPr lang="pl-PL" altLang="pl-PL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700" dirty="0"/>
          </a:p>
        </p:txBody>
      </p:sp>
    </p:spTree>
    <p:extLst>
      <p:ext uri="{BB962C8B-B14F-4D97-AF65-F5344CB8AC3E}">
        <p14:creationId xmlns:p14="http://schemas.microsoft.com/office/powerpoint/2010/main" val="2417098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9B5B7-1FCD-BC52-E0D6-DB8A16D19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64A6CB-77E6-68F1-8B54-81224031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473608"/>
            <a:ext cx="8640381" cy="1080001"/>
          </a:xfrm>
        </p:spPr>
        <p:txBody>
          <a:bodyPr/>
          <a:lstStyle/>
          <a:p>
            <a:r>
              <a:rPr lang="pl-PL" sz="3200" dirty="0">
                <a:latin typeface="+mn-lt"/>
              </a:rPr>
              <a:t>DOKUMENTY (2)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78CE19-6E13-CD6C-4BFF-B6683B14A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74" y="1439557"/>
            <a:ext cx="9577064" cy="4752528"/>
          </a:xfrm>
        </p:spPr>
        <p:txBody>
          <a:bodyPr>
            <a:normAutofit/>
          </a:bodyPr>
          <a:lstStyle/>
          <a:p>
            <a:pPr lvl="1">
              <a:lnSpc>
                <a:spcPct val="114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Rozporządzenie Parlamentu Europejskiego i Rady (UE)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nr 2021/1058 z dnia 24 czerwca 2021 r. w sprawie Europejskiego Funduszu Rozwoju Regionalnego i Funduszu Spójności – </a:t>
            </a:r>
            <a:r>
              <a:rPr lang="pl-PL" sz="2800" b="1" dirty="0">
                <a:latin typeface="+mn-lt"/>
              </a:rPr>
              <a:t>„Rozporządzenie EFRR”</a:t>
            </a:r>
          </a:p>
          <a:p>
            <a:pPr lvl="1">
              <a:lnSpc>
                <a:spcPct val="114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pl-PL" sz="2800" b="1" dirty="0">
              <a:latin typeface="+mn-lt"/>
            </a:endParaRPr>
          </a:p>
          <a:p>
            <a:pPr lvl="1">
              <a:lnSpc>
                <a:spcPct val="114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2800" dirty="0">
                <a:latin typeface="+mn-lt"/>
              </a:rPr>
              <a:t>Rozporządzenie Parlamentu Europejskiego i Rady (UE)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nr 2021/1057 z dnia 24 czerwca 2021 r. ustanawiające Europejski Fundusz Społeczny Plus (EFS+) –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„</a:t>
            </a:r>
            <a:r>
              <a:rPr lang="pl-PL" sz="2800" b="1" dirty="0">
                <a:latin typeface="+mn-lt"/>
              </a:rPr>
              <a:t>Rozporządzenie EFS+”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09C148F-4E45-AA20-E305-DA49963E2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5415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2BABA2-CC00-4814-8999-D886CCD2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11" y="463415"/>
            <a:ext cx="8640381" cy="1080001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DOKUMENTY (3)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1DA7F0-A6A3-41EF-AF8C-673DD3EF5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54" y="1403574"/>
            <a:ext cx="10009112" cy="4680520"/>
          </a:xfrm>
        </p:spPr>
        <p:txBody>
          <a:bodyPr>
            <a:normAutofit/>
          </a:bodyPr>
          <a:lstStyle/>
          <a:p>
            <a:pPr lvl="1"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000" b="1" dirty="0">
                <a:latin typeface="+mn-lt"/>
              </a:rPr>
              <a:t>Wytyczne dotyczące informacji i promocji Funduszy Europejskich na lata 2021-2027</a:t>
            </a:r>
            <a:r>
              <a:rPr lang="pl-PL" sz="3000" dirty="0">
                <a:latin typeface="+mn-lt"/>
              </a:rPr>
              <a:t>, będące wytycznymi, </a:t>
            </a:r>
            <a:br>
              <a:rPr lang="pl-PL" sz="3000" dirty="0">
                <a:latin typeface="+mn-lt"/>
              </a:rPr>
            </a:br>
            <a:r>
              <a:rPr lang="pl-PL" sz="3000" dirty="0">
                <a:latin typeface="+mn-lt"/>
              </a:rPr>
              <a:t>o których mowa w art. 5 ust. 1 pkt 10 Ustawy wdrożeniowej</a:t>
            </a:r>
          </a:p>
          <a:p>
            <a:pPr marL="503971" lvl="1" indent="0">
              <a:lnSpc>
                <a:spcPct val="114000"/>
              </a:lnSpc>
              <a:buClr>
                <a:schemeClr val="tx2"/>
              </a:buClr>
              <a:buNone/>
            </a:pPr>
            <a:r>
              <a:rPr lang="pl-PL" sz="3000" u="sng" dirty="0">
                <a:latin typeface="+mn-lt"/>
                <a:hlinkClick r:id="rId2"/>
              </a:rPr>
              <a:t>https://www.funduszeeuropejskie.gov.pl/strony/o-funduszach/fundusze-na-lata-2021-2027/prawo-i-dokumenty/wytyczne/wytyczne-dotyczace-informacji-i-promocji-funduszy-europejskich-na-lata-2021-2027/</a:t>
            </a:r>
            <a:r>
              <a:rPr lang="pl-PL" sz="3000" dirty="0">
                <a:latin typeface="+mn-lt"/>
              </a:rPr>
              <a:t> </a:t>
            </a:r>
          </a:p>
          <a:p>
            <a:pPr marL="503972" lvl="1" indent="0">
              <a:buNone/>
            </a:pPr>
            <a:endParaRPr lang="pl-PL" sz="3500" dirty="0">
              <a:latin typeface="+mn-lt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A451580-559E-4E7A-B668-D831661238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1842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E89E5-76A7-CDD0-C028-2BD3978AF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1EF685-65A1-FF9B-1AFE-ED1AAE6E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11" y="463415"/>
            <a:ext cx="8640381" cy="1080001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DOKUMENTY (4)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410C89-CD80-1C1E-F21F-1BB5DD28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59" y="1223712"/>
            <a:ext cx="9757084" cy="5796125"/>
          </a:xfrm>
        </p:spPr>
        <p:txBody>
          <a:bodyPr>
            <a:normAutofit/>
          </a:bodyPr>
          <a:lstStyle/>
          <a:p>
            <a:pPr marL="961172" lvl="1" indent="-457200"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000" b="1" dirty="0">
                <a:latin typeface="+mn-lt"/>
              </a:rPr>
              <a:t>Podręcznik wnioskodawcy i beneficjenta Funduszy Europejskich na lata 2021-2027 w zakresie </a:t>
            </a:r>
            <a:br>
              <a:rPr lang="pl-PL" sz="3000" b="1" dirty="0">
                <a:latin typeface="+mn-lt"/>
              </a:rPr>
            </a:br>
            <a:r>
              <a:rPr lang="pl-PL" sz="3000" b="1" dirty="0">
                <a:latin typeface="+mn-lt"/>
              </a:rPr>
              <a:t>informacji i promocji</a:t>
            </a:r>
          </a:p>
          <a:p>
            <a:pPr marL="503972" lvl="1" indent="0">
              <a:lnSpc>
                <a:spcPct val="114000"/>
              </a:lnSpc>
              <a:buClr>
                <a:schemeClr val="tx2"/>
              </a:buClr>
              <a:buNone/>
            </a:pPr>
            <a:r>
              <a:rPr lang="pl-PL" sz="3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  <a:hlinkClick r:id="rId2"/>
              </a:rPr>
              <a:t>https://funduszeuepomorskie.pl/sites/default/files/2025/03/4757/podrecznik_marzec.pdf</a:t>
            </a:r>
            <a:r>
              <a:rPr lang="pl-PL" sz="3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994936" lvl="1" indent="-457200"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3000" b="1" dirty="0">
                <a:latin typeface="+mn-lt"/>
                <a:cs typeface="Arial" panose="020B0604020202020204" pitchFamily="34" charset="0"/>
              </a:rPr>
              <a:t>Księga Tożsamości Wizualnej marki Fundusze Europejskie 2021-2027</a:t>
            </a:r>
          </a:p>
          <a:p>
            <a:pPr marL="537736" lvl="1" indent="0">
              <a:lnSpc>
                <a:spcPct val="114000"/>
              </a:lnSpc>
              <a:buClr>
                <a:schemeClr val="tx2"/>
              </a:buClr>
              <a:buNone/>
            </a:pPr>
            <a:r>
              <a:rPr lang="pl-PL" sz="3000" dirty="0">
                <a:latin typeface="+mn-lt"/>
                <a:hlinkClick r:id="rId3"/>
              </a:rPr>
              <a:t>https://www.funduszeeuropejskie.gov.pl/media/111705/KTW_marki_FE_2021-2027.pdf</a:t>
            </a:r>
            <a:r>
              <a:rPr lang="pl-PL" sz="3000" dirty="0">
                <a:latin typeface="+mn-lt"/>
              </a:rPr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DEC3BE3-8990-1366-B76B-2A75FC347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8290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53B4D6-6D17-414F-81E2-8C4D7142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288220"/>
            <a:ext cx="8640381" cy="623625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DOKUMENTY (5)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892A13-156A-42FB-81EC-6E090CA54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394" y="1058993"/>
            <a:ext cx="9520036" cy="59608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600" b="1" dirty="0">
                <a:latin typeface="+mn-lt"/>
              </a:rPr>
              <a:t>Program Fundusze Europejskie dla Pomorza 2021-2027</a:t>
            </a:r>
            <a:r>
              <a:rPr lang="pl-PL" sz="2600" dirty="0">
                <a:latin typeface="+mn-lt"/>
              </a:rPr>
              <a:t>, przyjęty uchwałą nr 1111/403/22 Zarządu Województwa Pomorskiego z dnia 15 listopada 2022 r. w związku z decyzją wykonawczą Komisji Europejskiej nr C(2022) 8860 z dnia 7 grudnia 2022 r. –</a:t>
            </a:r>
            <a:r>
              <a:rPr lang="pl-PL" sz="2600" b="1" dirty="0">
                <a:latin typeface="+mn-lt"/>
              </a:rPr>
              <a:t> FEP 2021-2027</a:t>
            </a:r>
          </a:p>
          <a:p>
            <a:pPr marL="0" indent="0">
              <a:lnSpc>
                <a:spcPct val="114000"/>
              </a:lnSpc>
              <a:buClr>
                <a:schemeClr val="tx2"/>
              </a:buClr>
              <a:buNone/>
            </a:pPr>
            <a:r>
              <a:rPr lang="pl-PL" sz="2600" dirty="0">
                <a:latin typeface="+mn-lt"/>
                <a:hlinkClick r:id="rId2"/>
              </a:rPr>
              <a:t>https://funduszeuepomorskie.pl/sites/default/files/2023/10/3836/Fundusze%20Europejskie%20dla%20Pomorza%202021-2027.pdf</a:t>
            </a:r>
            <a:r>
              <a:rPr lang="pl-PL" sz="2600" dirty="0">
                <a:latin typeface="+mn-lt"/>
              </a:rPr>
              <a:t> </a:t>
            </a:r>
          </a:p>
          <a:p>
            <a:pPr>
              <a:lnSpc>
                <a:spcPct val="114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600" b="1" dirty="0">
                <a:latin typeface="+mn-lt"/>
                <a:cs typeface="Arial" panose="020B0604020202020204" pitchFamily="34" charset="0"/>
              </a:rPr>
              <a:t>Strategia komunikacji Funduszy Europejskich na lata 2021-2027</a:t>
            </a:r>
          </a:p>
          <a:p>
            <a:pPr>
              <a:lnSpc>
                <a:spcPct val="114000"/>
              </a:lnSpc>
              <a:buNone/>
            </a:pPr>
            <a:r>
              <a:rPr lang="pl-PL" sz="2600" dirty="0">
                <a:latin typeface="+mn-lt"/>
              </a:rPr>
              <a:t>	Dokument stanowi podstawę działań informacyjnych i promocyjnych instytucji, które odpowiadają za wykorzystanie środków unijnych wraz ze środkami krajowymi w Polsce. Strategia komunikacji Funduszy Europejskich na lata 2021-2027 (SK FE) obejmuje okres do 2029 roku. Określa cele, sposoby ich weryfikacji oraz spójne zasady i standardy działań informacyjno-promocyjnych</a:t>
            </a:r>
          </a:p>
          <a:p>
            <a:pPr>
              <a:lnSpc>
                <a:spcPct val="114000"/>
              </a:lnSpc>
              <a:buNone/>
            </a:pPr>
            <a:r>
              <a:rPr lang="pl-PL" sz="2600" dirty="0">
                <a:latin typeface="+mn-lt"/>
                <a:hlinkClick r:id="rId3"/>
              </a:rPr>
              <a:t>https://funduszeuepomorskie.pl/sites/default/files/2024/03/4792/Strategia-komunikacji-Funduszy-Europejskich-dla-Pomorza-2021-2027-1.docx</a:t>
            </a:r>
            <a:r>
              <a:rPr lang="pl-PL" sz="2600" dirty="0">
                <a:latin typeface="+mn-lt"/>
              </a:rPr>
              <a:t> </a:t>
            </a:r>
            <a:endParaRPr lang="pl-PL" sz="2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3F5631-FD2C-48F2-A2BC-222C8686A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833671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1923</TotalTime>
  <Words>2177</Words>
  <Application>Microsoft Office PowerPoint</Application>
  <PresentationFormat>Niestandardowy</PresentationFormat>
  <Paragraphs>213</Paragraphs>
  <Slides>50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7" baseType="lpstr">
      <vt:lpstr>Aptos</vt:lpstr>
      <vt:lpstr>Arial</vt:lpstr>
      <vt:lpstr>Calibri</vt:lpstr>
      <vt:lpstr>Open Sans</vt:lpstr>
      <vt:lpstr>Times New Roman</vt:lpstr>
      <vt:lpstr>Wingdings</vt:lpstr>
      <vt:lpstr>Motyw pakietu Office</vt:lpstr>
      <vt:lpstr>Widoczność ma znaczenie!  Obowiązki informacyjno-promocyjne w projektach UE krok po kroku… </vt:lpstr>
      <vt:lpstr>O czym dziś porozmawiamy?</vt:lpstr>
      <vt:lpstr>Dlaczego to jest takie ważne?</vt:lpstr>
      <vt:lpstr>Identyfikacja wizualna</vt:lpstr>
      <vt:lpstr>DOKUMENTY (1) </vt:lpstr>
      <vt:lpstr>DOKUMENTY (2) </vt:lpstr>
      <vt:lpstr>DOKUMENTY (3)</vt:lpstr>
      <vt:lpstr>DOKUMENTY (4)</vt:lpstr>
      <vt:lpstr>DOKUMENTY (5)</vt:lpstr>
      <vt:lpstr>DOKUMENTY (6)</vt:lpstr>
      <vt:lpstr>Od kiedy? (1)</vt:lpstr>
      <vt:lpstr>Od kiedy? (2)</vt:lpstr>
      <vt:lpstr>! Niezbędnik beneficjenta w realizacji działań informacyjno-promocyjnych w projektach dofinansowanych z Funduszy Europejskich !</vt:lpstr>
      <vt:lpstr>Jakie są obowiązkowe działania informacyjne  i promocyjne beneficjentów realizujących projekty z dofinansowaniem unijnym?</vt:lpstr>
      <vt:lpstr>Obowiązki informacyjne Beneficjentów (1)</vt:lpstr>
      <vt:lpstr>DOKUMENTY I MATERIAŁY – jakie znaki graficzne należy umieścić?</vt:lpstr>
      <vt:lpstr>Obowiązki informacyjne Beneficjentów  w perspektywie finansowej 2021-2027 (2)</vt:lpstr>
      <vt:lpstr>STRONA INTERNETOWA I MEDIA SPOŁECZNOŚCIOWE   </vt:lpstr>
      <vt:lpstr>Opis projektu w mediach społecznościowych</vt:lpstr>
      <vt:lpstr>NAKLEJKI   </vt:lpstr>
      <vt:lpstr>PRZYKŁAD</vt:lpstr>
      <vt:lpstr>TABLICE INFORMACYJNE</vt:lpstr>
      <vt:lpstr>Obowiązki informacyjne Beneficjentów (3) Kiedy istnieje obowiązek tablicy informacyjnej – kryteria </vt:lpstr>
      <vt:lpstr>Wzór TABLICY dla programu Fundusze Europejskie  dla Pomorza 2021-2027</vt:lpstr>
      <vt:lpstr>Przykład wspólnej tablicy</vt:lpstr>
      <vt:lpstr>Obowiązki informacyjne Beneficjentów (4)</vt:lpstr>
      <vt:lpstr>Kiedy istnieje obowiązek umieszczenia plakatu?</vt:lpstr>
      <vt:lpstr>Wzór PLAKATU dla programu Fundusze Europejskie  dla Pomorza 2021-2027 </vt:lpstr>
      <vt:lpstr>Obowiązki informacyjne Beneficjentów (5) </vt:lpstr>
      <vt:lpstr>Obowiązki informacyjne Beneficjentów (6)</vt:lpstr>
      <vt:lpstr>Obowiązki informacyjne Beneficjentów (7)</vt:lpstr>
      <vt:lpstr>Obowiązki informacyjne Beneficjentów (8)</vt:lpstr>
      <vt:lpstr>MATERIAŁY AUDIO  </vt:lpstr>
      <vt:lpstr>Konsekwencje braku realizacji obowiązków  </vt:lpstr>
      <vt:lpstr>Stawki pomniejszenia wartości dofinansowania </vt:lpstr>
      <vt:lpstr>Przydatne strony internetowe</vt:lpstr>
      <vt:lpstr>Komunikacja – FEP 2021-2027</vt:lpstr>
      <vt:lpstr>Portal programu Fundusze Europejskie dla Pomorza 2021-2027  funduszeuepomorskie.pl </vt:lpstr>
      <vt:lpstr>Zasady promowania projektów FEP 2021-2027 (1)</vt:lpstr>
      <vt:lpstr>Zasady promowania projektów FEP 2021-2027 (2)</vt:lpstr>
      <vt:lpstr>Komunikacja i widoczność w praktyce –  na co zwracać uwagę przy realizacji projektu? </vt:lpstr>
      <vt:lpstr>Dokumentowanie działań informacyjnych  i promocyjnych prowadzonych w ramach projektu (1)</vt:lpstr>
      <vt:lpstr>Dokumentowanie działań informacyjnych  i promocyjnych prowadzonych w ramach projektu (2)</vt:lpstr>
      <vt:lpstr>Kampanie informacyjne programu  Fundusze Europejskie dla Pomorza 2021-2027</vt:lpstr>
      <vt:lpstr>Dostępność w działaniach komunikacyjnych  </vt:lpstr>
      <vt:lpstr>Dostępność w formularzach zgłoszeniowych </vt:lpstr>
      <vt:lpstr>Prosty język…</vt:lpstr>
      <vt:lpstr>Przydatne linki   </vt:lpstr>
      <vt:lpstr>PYTANIA?</vt:lpstr>
      <vt:lpstr>Dziękuję za uwagę  Martyna Sawicka Referat Informacji  Departament Programów Regionalnych UMWP  tel. (58) 32 68 175, kom. +48 502 757 466 e-mail: m.sawicka@pomorskie.eu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Sawicka Martyna</cp:lastModifiedBy>
  <cp:revision>252</cp:revision>
  <dcterms:created xsi:type="dcterms:W3CDTF">2022-06-22T09:40:44Z</dcterms:created>
  <dcterms:modified xsi:type="dcterms:W3CDTF">2026-04-10T14:20:08Z</dcterms:modified>
</cp:coreProperties>
</file>