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28"/>
  </p:notesMasterIdLst>
  <p:sldIdLst>
    <p:sldId id="256" r:id="rId2"/>
    <p:sldId id="981" r:id="rId3"/>
    <p:sldId id="982" r:id="rId4"/>
    <p:sldId id="983" r:id="rId5"/>
    <p:sldId id="984" r:id="rId6"/>
    <p:sldId id="985" r:id="rId7"/>
    <p:sldId id="986" r:id="rId8"/>
    <p:sldId id="987" r:id="rId9"/>
    <p:sldId id="988" r:id="rId10"/>
    <p:sldId id="989" r:id="rId11"/>
    <p:sldId id="978" r:id="rId12"/>
    <p:sldId id="976" r:id="rId13"/>
    <p:sldId id="975" r:id="rId14"/>
    <p:sldId id="977" r:id="rId15"/>
    <p:sldId id="979" r:id="rId16"/>
    <p:sldId id="980" r:id="rId17"/>
    <p:sldId id="990" r:id="rId18"/>
    <p:sldId id="991" r:id="rId19"/>
    <p:sldId id="992" r:id="rId20"/>
    <p:sldId id="993" r:id="rId21"/>
    <p:sldId id="995" r:id="rId22"/>
    <p:sldId id="994" r:id="rId23"/>
    <p:sldId id="996" r:id="rId24"/>
    <p:sldId id="997" r:id="rId25"/>
    <p:sldId id="998" r:id="rId26"/>
    <p:sldId id="260" r:id="rId27"/>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howGuides="1">
      <p:cViewPr varScale="1">
        <p:scale>
          <a:sx n="100" d="100"/>
          <a:sy n="100" d="100"/>
        </p:scale>
        <p:origin x="1380" y="78"/>
      </p:cViewPr>
      <p:guideLst>
        <p:guide orient="horz" pos="2381"/>
        <p:guide pos="3368"/>
      </p:guideLst>
    </p:cSldViewPr>
  </p:slid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26.03.2026</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dirty="0"/>
          </a:p>
        </p:txBody>
      </p:sp>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Lst>
          </p:cNvPr>
          <p:cNvSpPr/>
          <p:nvPr userDrawn="1"/>
        </p:nvSpPr>
        <p:spPr>
          <a:xfrm>
            <a:off x="1025525" y="1983572"/>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Obraz zawierający tekst&#10;&#10;Opis wygenerowany automatyczn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200"/>
            </a:lvl1pPr>
          </a:lstStyle>
          <a:p>
            <a:br>
              <a:rPr lang="pl-PL" dirty="0"/>
            </a:br>
            <a:r>
              <a:rPr lang="pl-PL" dirty="0"/>
              <a:t>Dziękuję za uwagę.</a:t>
            </a:r>
            <a:endParaRPr lang="en-US" dirty="0"/>
          </a:p>
        </p:txBody>
      </p:sp>
      <p:pic>
        <p:nvPicPr>
          <p:cNvPr id="16" name="Obraz 15">
            <a:extLst>
              <a:ext uri="{FF2B5EF4-FFF2-40B4-BE49-F238E27FC236}">
                <a16:creationId xmlns:a16="http://schemas.microsoft.com/office/drawing/2014/main" id="{E2649279-68AC-4F54-A880-75A79D7385CD}"/>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2" name="Obraz 1">
            <a:extLst>
              <a:ext uri="{FF2B5EF4-FFF2-40B4-BE49-F238E27FC236}">
                <a16:creationId xmlns:a16="http://schemas.microsoft.com/office/drawing/2014/main" id="{16B12232-DA5C-0679-2B1E-1C58C09FFEA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233358" y="588723"/>
            <a:ext cx="2431838" cy="1225016"/>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7" name="Obraz 6">
            <a:extLst>
              <a:ext uri="{FF2B5EF4-FFF2-40B4-BE49-F238E27FC236}">
                <a16:creationId xmlns:a16="http://schemas.microsoft.com/office/drawing/2014/main" id="{3EA5447D-D2B1-F883-4F58-9C9EC1F658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233358" y="588723"/>
            <a:ext cx="2431838" cy="1225016"/>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pic>
        <p:nvPicPr>
          <p:cNvPr id="11" name="Obraz 10">
            <a:extLst>
              <a:ext uri="{FF2B5EF4-FFF2-40B4-BE49-F238E27FC236}">
                <a16:creationId xmlns:a16="http://schemas.microsoft.com/office/drawing/2014/main" id="{0CF3E933-1DA6-403F-9323-5B318B9943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8" name="Obraz 7" descr="Logo rocznicowe: 25 lat Samorządu Województwa Pomorskiego.">
            <a:extLst>
              <a:ext uri="{FF2B5EF4-FFF2-40B4-BE49-F238E27FC236}">
                <a16:creationId xmlns:a16="http://schemas.microsoft.com/office/drawing/2014/main" id="{47461BC3-2B77-43FB-8BAB-EFD2EBB03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2430" y="1050409"/>
            <a:ext cx="2406403" cy="1171024"/>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pic>
        <p:nvPicPr>
          <p:cNvPr id="7" name="Obraz 6" descr="Logo rocznicowe: 25 lat Samorządu Województwa Pomorskiego.">
            <a:extLst>
              <a:ext uri="{FF2B5EF4-FFF2-40B4-BE49-F238E27FC236}">
                <a16:creationId xmlns:a16="http://schemas.microsoft.com/office/drawing/2014/main" id="{8DAA9314-721F-4659-8D76-1CB0F3F0F6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485" y="755501"/>
            <a:ext cx="2406403" cy="1171024"/>
          </a:xfrm>
          <a:prstGeom prst="rect">
            <a:avLst/>
          </a:prstGeom>
        </p:spPr>
      </p:pic>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061430" y="3235955"/>
            <a:ext cx="8568952" cy="615890"/>
          </a:xfrm>
        </p:spPr>
        <p:txBody>
          <a:bodyPr>
            <a:noAutofit/>
          </a:bodyPr>
          <a:lstStyle/>
          <a:p>
            <a:pPr algn="ctr"/>
            <a:r>
              <a:rPr lang="pl-PL" altLang="pl-PL" sz="2800" dirty="0"/>
              <a:t> </a:t>
            </a:r>
          </a:p>
        </p:txBody>
      </p:sp>
      <p:sp>
        <p:nvSpPr>
          <p:cNvPr id="5" name="Podtytuł 4">
            <a:extLst>
              <a:ext uri="{FF2B5EF4-FFF2-40B4-BE49-F238E27FC236}">
                <a16:creationId xmlns:a16="http://schemas.microsoft.com/office/drawing/2014/main" id="{0F4B11A1-2445-C731-5567-0EBA6FAF8969}"/>
              </a:ext>
            </a:extLst>
          </p:cNvPr>
          <p:cNvSpPr>
            <a:spLocks noGrp="1"/>
          </p:cNvSpPr>
          <p:nvPr>
            <p:ph type="subTitle" idx="1"/>
          </p:nvPr>
        </p:nvSpPr>
        <p:spPr>
          <a:xfrm>
            <a:off x="1385887" y="4067869"/>
            <a:ext cx="7920037" cy="615890"/>
          </a:xfrm>
        </p:spPr>
        <p:txBody>
          <a:bodyPr>
            <a:normAutofit/>
          </a:bodyPr>
          <a:lstStyle/>
          <a:p>
            <a:pPr algn="ctr"/>
            <a:r>
              <a:rPr lang="pl-PL" sz="2400" dirty="0"/>
              <a:t>Realizacja projektu</a:t>
            </a:r>
            <a:endParaRPr lang="pl-PL" dirty="0"/>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08B026-3698-81F7-43CF-2C2DD156AF4D}"/>
              </a:ext>
            </a:extLst>
          </p:cNvPr>
          <p:cNvSpPr>
            <a:spLocks noGrp="1"/>
          </p:cNvSpPr>
          <p:nvPr>
            <p:ph type="title"/>
          </p:nvPr>
        </p:nvSpPr>
        <p:spPr/>
        <p:txBody>
          <a:bodyPr>
            <a:normAutofit/>
          </a:bodyPr>
          <a:lstStyle/>
          <a:p>
            <a:pPr algn="ctr"/>
            <a:r>
              <a:rPr lang="pl-PL" sz="2500" dirty="0"/>
              <a:t>Wytyczne dotyczące sposobu korygowania nieprawidłowości na lata 2021-2027</a:t>
            </a:r>
          </a:p>
        </p:txBody>
      </p:sp>
      <p:sp>
        <p:nvSpPr>
          <p:cNvPr id="3" name="Symbol zastępczy zawartości 2">
            <a:extLst>
              <a:ext uri="{FF2B5EF4-FFF2-40B4-BE49-F238E27FC236}">
                <a16:creationId xmlns:a16="http://schemas.microsoft.com/office/drawing/2014/main" id="{77A3157B-58F6-2007-0927-0D19C7C133CA}"/>
              </a:ext>
            </a:extLst>
          </p:cNvPr>
          <p:cNvSpPr>
            <a:spLocks noGrp="1"/>
          </p:cNvSpPr>
          <p:nvPr>
            <p:ph idx="1"/>
          </p:nvPr>
        </p:nvSpPr>
        <p:spPr>
          <a:xfrm>
            <a:off x="881410" y="3347789"/>
            <a:ext cx="8640382" cy="1944016"/>
          </a:xfrm>
        </p:spPr>
        <p:txBody>
          <a:bodyPr>
            <a:normAutofit/>
          </a:bodyPr>
          <a:lstStyle/>
          <a:p>
            <a:pPr marL="0" indent="0">
              <a:buNone/>
            </a:pPr>
            <a:r>
              <a:rPr lang="pl-PL" dirty="0"/>
              <a:t>W wytycznych uregulowano sposób korygowania nieprawidłowości związanych z udzielaniem zamówień. </a:t>
            </a:r>
          </a:p>
          <a:p>
            <a:pPr marL="0" indent="0">
              <a:buNone/>
            </a:pPr>
            <a:r>
              <a:rPr lang="pl-PL" dirty="0"/>
              <a:t>W załączniku do wytycznych zawarto tabelę ze stawkami procentowymi korekt finansowych i pomniejszeń stosowanych w zamówieniach, w zależności od rodzaju stwierdzonej nieprawidłowości indywidualnej. </a:t>
            </a:r>
          </a:p>
        </p:txBody>
      </p:sp>
      <p:sp>
        <p:nvSpPr>
          <p:cNvPr id="4" name="Symbol zastępczy numeru slajdu 3">
            <a:extLst>
              <a:ext uri="{FF2B5EF4-FFF2-40B4-BE49-F238E27FC236}">
                <a16:creationId xmlns:a16="http://schemas.microsoft.com/office/drawing/2014/main" id="{A43B9074-328B-7E47-DF62-953981B4B0BA}"/>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175212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03AD2F-169F-DD8F-9D65-B9AA4BB4C041}"/>
              </a:ext>
            </a:extLst>
          </p:cNvPr>
          <p:cNvSpPr>
            <a:spLocks noGrp="1"/>
          </p:cNvSpPr>
          <p:nvPr>
            <p:ph type="title"/>
          </p:nvPr>
        </p:nvSpPr>
        <p:spPr/>
        <p:txBody>
          <a:bodyPr>
            <a:normAutofit/>
          </a:bodyPr>
          <a:lstStyle/>
          <a:p>
            <a:pPr algn="ctr"/>
            <a:r>
              <a:rPr lang="pl-PL" sz="2400" dirty="0"/>
              <a:t>Rodzaje kontroli</a:t>
            </a:r>
          </a:p>
        </p:txBody>
      </p:sp>
      <p:sp>
        <p:nvSpPr>
          <p:cNvPr id="3" name="Symbol zastępczy zawartości 2">
            <a:extLst>
              <a:ext uri="{FF2B5EF4-FFF2-40B4-BE49-F238E27FC236}">
                <a16:creationId xmlns:a16="http://schemas.microsoft.com/office/drawing/2014/main" id="{0897DADF-CD1B-F2D9-21CC-082CD1B15E8C}"/>
              </a:ext>
            </a:extLst>
          </p:cNvPr>
          <p:cNvSpPr>
            <a:spLocks noGrp="1"/>
          </p:cNvSpPr>
          <p:nvPr>
            <p:ph idx="1"/>
          </p:nvPr>
        </p:nvSpPr>
        <p:spPr>
          <a:xfrm>
            <a:off x="1025525" y="1691605"/>
            <a:ext cx="8640382" cy="4680002"/>
          </a:xfrm>
        </p:spPr>
        <p:txBody>
          <a:bodyPr>
            <a:normAutofit/>
          </a:bodyPr>
          <a:lstStyle/>
          <a:p>
            <a:pPr lvl="1" fontAlgn="auto"/>
            <a:r>
              <a:rPr lang="pl-PL" dirty="0"/>
              <a:t>weryfikacje wniosków beneficjenta o płatność, </a:t>
            </a:r>
            <a:endParaRPr lang="pl-PL" sz="2000" dirty="0"/>
          </a:p>
          <a:p>
            <a:pPr lvl="1" fontAlgn="auto"/>
            <a:r>
              <a:rPr lang="pl-PL" dirty="0"/>
              <a:t>kontrole w miejscu realizacji projektu lub w siedzibie podmiotu kontrolowanego, w tym w formie wizyt monitoringowych,</a:t>
            </a:r>
            <a:endParaRPr lang="pl-PL" sz="2000" dirty="0"/>
          </a:p>
          <a:p>
            <a:pPr lvl="1" fontAlgn="auto"/>
            <a:r>
              <a:rPr lang="pl-PL" dirty="0"/>
              <a:t>kontrole przestrzegania zasad udzielania pomocy publicznej oraz w zakresie stosowania właściwych procedur dotyczących udzielania zamówień,</a:t>
            </a:r>
            <a:endParaRPr lang="pl-PL" sz="2000" dirty="0"/>
          </a:p>
          <a:p>
            <a:pPr lvl="1" fontAlgn="auto"/>
            <a:r>
              <a:rPr lang="pl-PL" dirty="0"/>
              <a:t>kontrole na zakończenie realizacji projektu </a:t>
            </a:r>
          </a:p>
          <a:p>
            <a:pPr lvl="1" fontAlgn="auto"/>
            <a:r>
              <a:rPr lang="pl-PL" dirty="0"/>
              <a:t>kontrole trwałości projektu.</a:t>
            </a:r>
            <a:endParaRPr lang="pl-PL" sz="2000" dirty="0"/>
          </a:p>
          <a:p>
            <a:endParaRPr lang="pl-PL" dirty="0"/>
          </a:p>
        </p:txBody>
      </p:sp>
      <p:sp>
        <p:nvSpPr>
          <p:cNvPr id="4" name="Symbol zastępczy numeru slajdu 3">
            <a:extLst>
              <a:ext uri="{FF2B5EF4-FFF2-40B4-BE49-F238E27FC236}">
                <a16:creationId xmlns:a16="http://schemas.microsoft.com/office/drawing/2014/main" id="{0C719324-C74E-9D50-C3E2-7D0DD8915597}"/>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296865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BF9050CD-F2D0-36A5-E339-7A88D0B39754}"/>
              </a:ext>
            </a:extLst>
          </p:cNvPr>
          <p:cNvSpPr>
            <a:spLocks noGrp="1"/>
          </p:cNvSpPr>
          <p:nvPr>
            <p:ph type="title"/>
          </p:nvPr>
        </p:nvSpPr>
        <p:spPr/>
        <p:txBody>
          <a:bodyPr>
            <a:normAutofit fontScale="90000"/>
          </a:bodyPr>
          <a:lstStyle/>
          <a:p>
            <a:pPr algn="ctr"/>
            <a:r>
              <a:rPr lang="pl-PL" dirty="0"/>
              <a:t>Kontrola na miejscu realizacji projektu </a:t>
            </a:r>
            <a:br>
              <a:rPr lang="pl-PL" dirty="0"/>
            </a:br>
            <a:r>
              <a:rPr lang="pl-PL" sz="2000" dirty="0"/>
              <a:t>(Art.18 umowy o dofinansowanie)</a:t>
            </a:r>
            <a:br>
              <a:rPr lang="pl-PL" sz="2000" dirty="0"/>
            </a:br>
            <a:endParaRPr lang="pl-PL" dirty="0"/>
          </a:p>
        </p:txBody>
      </p:sp>
      <p:sp>
        <p:nvSpPr>
          <p:cNvPr id="6" name="Symbol zastępczy zawartości 5">
            <a:extLst>
              <a:ext uri="{FF2B5EF4-FFF2-40B4-BE49-F238E27FC236}">
                <a16:creationId xmlns:a16="http://schemas.microsoft.com/office/drawing/2014/main" id="{500C167E-28E6-07DE-59BD-E44D0AB9EAC6}"/>
              </a:ext>
            </a:extLst>
          </p:cNvPr>
          <p:cNvSpPr>
            <a:spLocks noGrp="1"/>
          </p:cNvSpPr>
          <p:nvPr>
            <p:ph idx="1"/>
          </p:nvPr>
        </p:nvSpPr>
        <p:spPr/>
        <p:txBody>
          <a:bodyPr>
            <a:normAutofit fontScale="62500" lnSpcReduction="20000"/>
          </a:bodyPr>
          <a:lstStyle/>
          <a:p>
            <a:r>
              <a:rPr lang="pl-PL" b="1" dirty="0"/>
              <a:t>Beneficjent jest zobowiązany : </a:t>
            </a:r>
          </a:p>
          <a:p>
            <a:pPr marL="285750" indent="-285750">
              <a:buFont typeface="Wingdings" panose="05000000000000000000" pitchFamily="2" charset="2"/>
              <a:buChar char="§"/>
            </a:pPr>
            <a:r>
              <a:rPr lang="pl-PL" dirty="0"/>
              <a:t>poddać się kontroli w zakresie prawidłowości realizacji Projektu,</a:t>
            </a:r>
          </a:p>
          <a:p>
            <a:pPr marL="285750" indent="-285750">
              <a:buFont typeface="Wingdings" panose="05000000000000000000" pitchFamily="2" charset="2"/>
              <a:buChar char="§"/>
            </a:pPr>
            <a:r>
              <a:rPr lang="pl-PL" dirty="0"/>
              <a:t>udostępnić Instytucji kontrolującej dokumenty związane bezpośrednio z realizacją Projektu, w szczególności dokumenty umożliwiające potwierdzenie kwalifikowalności wydatków, </a:t>
            </a:r>
          </a:p>
          <a:p>
            <a:pPr marL="285750" indent="-285750">
              <a:buFont typeface="Wingdings" panose="05000000000000000000" pitchFamily="2" charset="2"/>
              <a:buChar char="§"/>
            </a:pPr>
            <a:r>
              <a:rPr lang="pl-PL" dirty="0"/>
              <a:t>zapewnić dostęp do pomieszczeń i terenu realizacji Projektu lub pomieszczeń kontrolowanego Projektu, zapewnić dostęp do związanych z Projektem systemów teleinformatycznych, w tym baz danych, kodów źródłowych i innych dokumentów elektronicznych wytworzonych w ramach Projektu,</a:t>
            </a:r>
          </a:p>
          <a:p>
            <a:pPr marL="285750" indent="-285750">
              <a:buFont typeface="Wingdings" panose="05000000000000000000" pitchFamily="2" charset="2"/>
              <a:buChar char="§"/>
            </a:pPr>
            <a:r>
              <a:rPr lang="pl-PL" dirty="0"/>
              <a:t>umożliwić sporządzenie, a na żądanie osoby kontrolującej sporządzić kopie, odpisy lub wyciągi z dokumentów oraz zestawienia lub obliczenia opracowywane na podstawie dokumentów związanych z realizacją Projektu</a:t>
            </a:r>
          </a:p>
          <a:p>
            <a:pPr marL="285750" indent="-285750">
              <a:buFont typeface="Wingdings" panose="05000000000000000000" pitchFamily="2" charset="2"/>
              <a:buChar char="§"/>
            </a:pPr>
            <a:r>
              <a:rPr lang="pl-PL" dirty="0"/>
              <a:t>udzielić wyjaśnień dotyczących realizacji Projektu</a:t>
            </a:r>
          </a:p>
          <a:p>
            <a:pPr marL="285750" indent="-285750">
              <a:buFont typeface="Wingdings" panose="05000000000000000000" pitchFamily="2" charset="2"/>
              <a:buChar char="§"/>
            </a:pPr>
            <a:r>
              <a:rPr lang="pl-PL" dirty="0"/>
              <a:t>do obecności podczas kontroli osób, które udzielą wyjaśnień na temat wydatków, realizacji i pozostałych zagadnień związanych z realizacją Projektu.</a:t>
            </a:r>
          </a:p>
          <a:p>
            <a:endParaRPr lang="pl-PL" dirty="0"/>
          </a:p>
        </p:txBody>
      </p:sp>
      <p:sp>
        <p:nvSpPr>
          <p:cNvPr id="2" name="Symbol zastępczy numeru slajdu 1">
            <a:extLst>
              <a:ext uri="{FF2B5EF4-FFF2-40B4-BE49-F238E27FC236}">
                <a16:creationId xmlns:a16="http://schemas.microsoft.com/office/drawing/2014/main" id="{351BB219-9928-7C4A-C100-FB204C5D495D}"/>
              </a:ext>
            </a:extLst>
          </p:cNvPr>
          <p:cNvSpPr>
            <a:spLocks noGrp="1"/>
          </p:cNvSpPr>
          <p:nvPr>
            <p:ph type="sldNum" sz="quarter" idx="10"/>
          </p:nvPr>
        </p:nvSpPr>
        <p:spPr/>
        <p:txBody>
          <a:bodyPr/>
          <a:lstStyle/>
          <a:p>
            <a:pPr>
              <a:defRPr/>
            </a:pPr>
            <a:fld id="{F1443348-6193-419C-9E47-16D22AC03280}" type="slidenum">
              <a:rPr lang="pl-PL" altLang="pl-PL" smtClean="0"/>
              <a:pPr>
                <a:defRPr/>
              </a:pPr>
              <a:t>12</a:t>
            </a:fld>
            <a:endParaRPr lang="pl-PL" altLang="pl-PL"/>
          </a:p>
        </p:txBody>
      </p:sp>
    </p:spTree>
    <p:extLst>
      <p:ext uri="{BB962C8B-B14F-4D97-AF65-F5344CB8AC3E}">
        <p14:creationId xmlns:p14="http://schemas.microsoft.com/office/powerpoint/2010/main" val="400507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D1577834-D1BC-BBE4-A2E0-184BF0A84CC1}"/>
              </a:ext>
            </a:extLst>
          </p:cNvPr>
          <p:cNvSpPr>
            <a:spLocks noGrp="1"/>
          </p:cNvSpPr>
          <p:nvPr>
            <p:ph idx="1"/>
          </p:nvPr>
        </p:nvSpPr>
        <p:spPr>
          <a:xfrm>
            <a:off x="1169442" y="2627809"/>
            <a:ext cx="8640382" cy="2304056"/>
          </a:xfrm>
        </p:spPr>
        <p:txBody>
          <a:bodyPr/>
          <a:lstStyle/>
          <a:p>
            <a:pPr marL="0" indent="0">
              <a:lnSpc>
                <a:spcPct val="150000"/>
              </a:lnSpc>
              <a:buNone/>
            </a:pPr>
            <a:r>
              <a:rPr lang="pl-PL" dirty="0"/>
              <a:t>Beneficjent jest zobowiązany przekazywać do Instytucji Pośredniczącej w terminie 7 dni od otrzymania, kopie informacji pokontrolnych oraz zaleceń pokontrolnych lub innych dokumentów spełniających te funkcje, powstałych w toku kontroli prowadzonych przez uprawnione do tego instytucje, jeżeli kontrole te dotyczyły Projektu</a:t>
            </a:r>
          </a:p>
        </p:txBody>
      </p:sp>
      <p:sp>
        <p:nvSpPr>
          <p:cNvPr id="2" name="Symbol zastępczy numeru slajdu 1">
            <a:extLst>
              <a:ext uri="{FF2B5EF4-FFF2-40B4-BE49-F238E27FC236}">
                <a16:creationId xmlns:a16="http://schemas.microsoft.com/office/drawing/2014/main" id="{1F79D0D1-6793-8D2B-3C55-6529612B12C0}"/>
              </a:ext>
            </a:extLst>
          </p:cNvPr>
          <p:cNvSpPr>
            <a:spLocks noGrp="1"/>
          </p:cNvSpPr>
          <p:nvPr>
            <p:ph type="sldNum" sz="quarter" idx="10"/>
          </p:nvPr>
        </p:nvSpPr>
        <p:spPr/>
        <p:txBody>
          <a:bodyPr/>
          <a:lstStyle/>
          <a:p>
            <a:pPr>
              <a:defRPr/>
            </a:pPr>
            <a:fld id="{F1443348-6193-419C-9E47-16D22AC03280}" type="slidenum">
              <a:rPr lang="pl-PL" altLang="pl-PL" smtClean="0"/>
              <a:pPr>
                <a:defRPr/>
              </a:pPr>
              <a:t>13</a:t>
            </a:fld>
            <a:endParaRPr lang="pl-PL" altLang="pl-PL"/>
          </a:p>
        </p:txBody>
      </p:sp>
    </p:spTree>
    <p:extLst>
      <p:ext uri="{BB962C8B-B14F-4D97-AF65-F5344CB8AC3E}">
        <p14:creationId xmlns:p14="http://schemas.microsoft.com/office/powerpoint/2010/main" val="230082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B1D72A-53E8-4FBC-27A1-579AAC422BD3}"/>
              </a:ext>
            </a:extLst>
          </p:cNvPr>
          <p:cNvSpPr>
            <a:spLocks noGrp="1"/>
          </p:cNvSpPr>
          <p:nvPr>
            <p:ph type="title"/>
          </p:nvPr>
        </p:nvSpPr>
        <p:spPr/>
        <p:txBody>
          <a:bodyPr/>
          <a:lstStyle/>
          <a:p>
            <a:pPr algn="ctr"/>
            <a:r>
              <a:rPr lang="pl-PL" sz="2500" dirty="0"/>
              <a:t>Weryfikacja i kontrola zamówień</a:t>
            </a:r>
            <a:br>
              <a:rPr lang="pl-PL" dirty="0"/>
            </a:br>
            <a:r>
              <a:rPr lang="pl-PL" sz="1800" dirty="0"/>
              <a:t>(Art.17 umowy o dofinansowanie)</a:t>
            </a:r>
          </a:p>
        </p:txBody>
      </p:sp>
      <p:sp>
        <p:nvSpPr>
          <p:cNvPr id="3" name="Symbol zastępczy zawartości 2">
            <a:extLst>
              <a:ext uri="{FF2B5EF4-FFF2-40B4-BE49-F238E27FC236}">
                <a16:creationId xmlns:a16="http://schemas.microsoft.com/office/drawing/2014/main" id="{528F4BE4-00D2-F5C5-305C-452063F54869}"/>
              </a:ext>
            </a:extLst>
          </p:cNvPr>
          <p:cNvSpPr>
            <a:spLocks noGrp="1"/>
          </p:cNvSpPr>
          <p:nvPr>
            <p:ph idx="1"/>
          </p:nvPr>
        </p:nvSpPr>
        <p:spPr>
          <a:xfrm>
            <a:off x="881410" y="1835721"/>
            <a:ext cx="8640382" cy="5112468"/>
          </a:xfrm>
        </p:spPr>
        <p:txBody>
          <a:bodyPr>
            <a:noAutofit/>
          </a:bodyPr>
          <a:lstStyle/>
          <a:p>
            <a:pPr lvl="0">
              <a:lnSpc>
                <a:spcPct val="170000"/>
              </a:lnSpc>
            </a:pPr>
            <a:r>
              <a:rPr lang="pl-PL" sz="900" b="1" dirty="0"/>
              <a:t>Instytucja Pośrednicząca przeprowadzi weryfikację lub kontrolę dokumentacji dotyczącej udzielania Zamówień zgodnie z przepisami Ustawy PZP (w brzmieniu obowiązującym w dniu wszczęcia postępowania) w ramach Projektu oraz dokumentacji dotyczącej Zamówień udzielanych w oparciu o procedury zawarte w Rozdziale 3.2 – Zasada konkurencyjności Wytycznych dot. kwalifikowalności wydatków. </a:t>
            </a:r>
          </a:p>
          <a:p>
            <a:pPr lvl="0">
              <a:lnSpc>
                <a:spcPct val="170000"/>
              </a:lnSpc>
            </a:pPr>
            <a:r>
              <a:rPr lang="pl-PL" sz="900" dirty="0"/>
              <a:t>W zakresie, w jakim Beneficjent stosuje daną procedurę i dokumentuje prawidłowość poniesionych wydatków, jest on każdorazowo zobowiązany do przekazania Instytucji Pośredniczącej w szczególności:</a:t>
            </a:r>
          </a:p>
          <a:p>
            <a:pPr lvl="1">
              <a:lnSpc>
                <a:spcPct val="170000"/>
              </a:lnSpc>
            </a:pPr>
            <a:r>
              <a:rPr lang="pl-PL" sz="900" b="1" dirty="0"/>
              <a:t>bez wezwania </a:t>
            </a:r>
            <a:r>
              <a:rPr lang="pl-PL" sz="900" dirty="0"/>
              <a:t>– treści ogłoszenia o Zamówieniu udzielonym w trybie Ustawy PZP powyżej progów unijnych oraz Specyfikacji Warunków Zamówienia wraz z załącznikami – przed ich opublikowaniem – w celu weryfikacji </a:t>
            </a:r>
            <a:r>
              <a:rPr lang="pl-PL" sz="900" i="1" dirty="0"/>
              <a:t>ex </a:t>
            </a:r>
            <a:r>
              <a:rPr lang="pl-PL" sz="900" i="1" dirty="0" err="1"/>
              <a:t>ante</a:t>
            </a:r>
            <a:r>
              <a:rPr lang="pl-PL" sz="900" i="1" dirty="0"/>
              <a:t>. </a:t>
            </a:r>
            <a:r>
              <a:rPr lang="pl-PL" sz="900" dirty="0"/>
              <a:t>Obowiązek ten stosuje się odpowiednio także w odniesieniu do Zamówień udzielanych zgodnie z procedurą, o której mowa w Artykule 9 ust. 2 pkt 2 (zasada konkurencyjności), dla których wartość szacunkowa Zamówienia przekracza 1 000 000 PLN netto (bez podatku od towarów i usług – VAT). Przekazanie Instytucji Pośredniczącej dokumentów, o których mowa w zdaniach poprzedzających, nie wstrzymuje możliwości ogłoszenia Zamówienia; </a:t>
            </a:r>
          </a:p>
          <a:p>
            <a:pPr lvl="1">
              <a:lnSpc>
                <a:spcPct val="170000"/>
              </a:lnSpc>
            </a:pPr>
            <a:r>
              <a:rPr lang="pl-PL" sz="900" b="1" dirty="0"/>
              <a:t>tylko na wezwanie </a:t>
            </a:r>
            <a:r>
              <a:rPr lang="pl-PL" sz="900" dirty="0"/>
              <a:t>Instytucji Pośredniczącej – treści ogłoszenia o Zamówieniu udzielonym w trybie Ustawy PZP poniżej progów unijnych oraz Specyfikacji Warunków Zamówienia wraz z załącznikami – przed ich opublikowaniem – w celu weryfikacji </a:t>
            </a:r>
            <a:r>
              <a:rPr lang="pl-PL" sz="900" i="1" dirty="0"/>
              <a:t>ex </a:t>
            </a:r>
            <a:r>
              <a:rPr lang="pl-PL" sz="900" i="1" dirty="0" err="1"/>
              <a:t>ante</a:t>
            </a:r>
            <a:r>
              <a:rPr lang="pl-PL" sz="900" i="1" dirty="0"/>
              <a:t>. </a:t>
            </a:r>
            <a:r>
              <a:rPr lang="pl-PL" sz="900" dirty="0"/>
              <a:t>Postanowienie zawarte w zdaniu poprzedzającym stosuje się odpowiednio w odniesieniu do Zamówień udzielanych zgodnie z procedurą, o której mowa w Artykule 9 ust. 2 pkt 2 (zasada konkurencyjności), dla których wartość szacunkowa Zamówienia nie przekracza lub jest równa 1 000 000 PLN netto (bez podatku od towarów i usług – VAT);</a:t>
            </a:r>
          </a:p>
          <a:p>
            <a:pPr lvl="1">
              <a:lnSpc>
                <a:spcPct val="170000"/>
              </a:lnSpc>
            </a:pPr>
            <a:r>
              <a:rPr lang="pl-PL" sz="900" b="1" dirty="0"/>
              <a:t>bez wezwania</a:t>
            </a:r>
            <a:r>
              <a:rPr lang="pl-PL" sz="900" dirty="0"/>
              <a:t>, w ciągu 30 dni od zawarcia umowy z wykonawcą, za pośrednictwem CST2021 – kompletną dokumentację z przeprowadzonego postępowania o udzielenie Zamówienia – w celu umożliwienia kontroli </a:t>
            </a:r>
            <a:r>
              <a:rPr lang="pl-PL" sz="900" i="1" dirty="0"/>
              <a:t>ex post </a:t>
            </a:r>
            <a:r>
              <a:rPr lang="pl-PL" sz="900" dirty="0"/>
              <a:t>na dowolnym etapie realizacji Projektu, jak i po jego zakończeniu, ale nie później niż do dnia wskazanego w Artykule 18 ust. 2. Instytucja Pośrednicząca zastrzega, że nie jest zobowiązana do kontroli każdego Zamówienia.</a:t>
            </a:r>
          </a:p>
        </p:txBody>
      </p:sp>
      <p:sp>
        <p:nvSpPr>
          <p:cNvPr id="4" name="Symbol zastępczy numeru slajdu 3">
            <a:extLst>
              <a:ext uri="{FF2B5EF4-FFF2-40B4-BE49-F238E27FC236}">
                <a16:creationId xmlns:a16="http://schemas.microsoft.com/office/drawing/2014/main" id="{7AEEBF88-ABF1-822D-2EB5-A51AB7EC63A1}"/>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247849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B00E82-D00C-46A1-D729-B2C3DD61737B}"/>
              </a:ext>
            </a:extLst>
          </p:cNvPr>
          <p:cNvSpPr>
            <a:spLocks noGrp="1"/>
          </p:cNvSpPr>
          <p:nvPr>
            <p:ph type="title"/>
          </p:nvPr>
        </p:nvSpPr>
        <p:spPr/>
        <p:txBody>
          <a:bodyPr>
            <a:normAutofit/>
          </a:bodyPr>
          <a:lstStyle/>
          <a:p>
            <a:pPr algn="ctr"/>
            <a:r>
              <a:rPr lang="pl-PL" sz="2400" dirty="0"/>
              <a:t>Schemat procesu przeprowadzenia kontroli u Beneficjenta</a:t>
            </a:r>
          </a:p>
        </p:txBody>
      </p:sp>
      <p:sp>
        <p:nvSpPr>
          <p:cNvPr id="3" name="Symbol zastępczy zawartości 2">
            <a:extLst>
              <a:ext uri="{FF2B5EF4-FFF2-40B4-BE49-F238E27FC236}">
                <a16:creationId xmlns:a16="http://schemas.microsoft.com/office/drawing/2014/main" id="{9246109F-E5FE-52D5-B377-ADA21F915A27}"/>
              </a:ext>
            </a:extLst>
          </p:cNvPr>
          <p:cNvSpPr>
            <a:spLocks noGrp="1"/>
          </p:cNvSpPr>
          <p:nvPr>
            <p:ph idx="1"/>
          </p:nvPr>
        </p:nvSpPr>
        <p:spPr>
          <a:xfrm>
            <a:off x="1025907" y="2411685"/>
            <a:ext cx="8640382" cy="4248154"/>
          </a:xfrm>
        </p:spPr>
        <p:txBody>
          <a:bodyPr/>
          <a:lstStyle/>
          <a:p>
            <a:r>
              <a:rPr lang="pl-PL" dirty="0"/>
              <a:t>Przesłanie pisma do Beneficjenta, informującego o planowanej kontroli, z podaniem daty i zakresu jaki będzie obejmowała.</a:t>
            </a:r>
          </a:p>
          <a:p>
            <a:r>
              <a:rPr lang="pl-PL" dirty="0"/>
              <a:t>Kontrola przeprowadzana jest na podstawie pisemnego upoważnienia.</a:t>
            </a:r>
          </a:p>
          <a:p>
            <a:r>
              <a:rPr lang="pl-PL" dirty="0"/>
              <a:t>Czynności kontrolne przeprowadzane są z zachowaniem zasady „dwóch par oczu”.</a:t>
            </a:r>
          </a:p>
          <a:p>
            <a:r>
              <a:rPr lang="pl-PL" dirty="0"/>
              <a:t>Kontrolę przeprowadza się w siedzibie Beneficjenta oraz  w miejscu realizacji projektu.</a:t>
            </a:r>
          </a:p>
          <a:p>
            <a:r>
              <a:rPr lang="pl-PL" dirty="0"/>
              <a:t>Zespół Kontrolujący sporządza informację pokontrolną.</a:t>
            </a:r>
          </a:p>
          <a:p>
            <a:r>
              <a:rPr lang="pl-PL" dirty="0"/>
              <a:t>Przesłanie do Beneficjenta w/w informacji pokontrolnej</a:t>
            </a:r>
          </a:p>
          <a:p>
            <a:endParaRPr lang="pl-PL" dirty="0"/>
          </a:p>
        </p:txBody>
      </p:sp>
      <p:sp>
        <p:nvSpPr>
          <p:cNvPr id="4" name="Symbol zastępczy numeru slajdu 3">
            <a:extLst>
              <a:ext uri="{FF2B5EF4-FFF2-40B4-BE49-F238E27FC236}">
                <a16:creationId xmlns:a16="http://schemas.microsoft.com/office/drawing/2014/main" id="{56B17A74-E73E-57FE-C274-B8978222612B}"/>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403215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1EB003-1182-E5C7-1607-C392164E3FCA}"/>
              </a:ext>
            </a:extLst>
          </p:cNvPr>
          <p:cNvSpPr>
            <a:spLocks noGrp="1"/>
          </p:cNvSpPr>
          <p:nvPr>
            <p:ph type="title"/>
          </p:nvPr>
        </p:nvSpPr>
        <p:spPr/>
        <p:txBody>
          <a:bodyPr/>
          <a:lstStyle/>
          <a:p>
            <a:r>
              <a:rPr lang="pl-PL" dirty="0"/>
              <a:t>Promocja projektu</a:t>
            </a:r>
          </a:p>
        </p:txBody>
      </p:sp>
      <p:sp>
        <p:nvSpPr>
          <p:cNvPr id="3" name="Symbol zastępczy zawartości 2">
            <a:extLst>
              <a:ext uri="{FF2B5EF4-FFF2-40B4-BE49-F238E27FC236}">
                <a16:creationId xmlns:a16="http://schemas.microsoft.com/office/drawing/2014/main" id="{F7F437D2-1E62-39BC-205B-054BD081731C}"/>
              </a:ext>
            </a:extLst>
          </p:cNvPr>
          <p:cNvSpPr>
            <a:spLocks noGrp="1"/>
          </p:cNvSpPr>
          <p:nvPr>
            <p:ph idx="1"/>
          </p:nvPr>
        </p:nvSpPr>
        <p:spPr>
          <a:xfrm>
            <a:off x="1025907" y="1979837"/>
            <a:ext cx="8640382" cy="3312168"/>
          </a:xfrm>
        </p:spPr>
        <p:txBody>
          <a:bodyPr>
            <a:normAutofit/>
          </a:bodyPr>
          <a:lstStyle/>
          <a:p>
            <a:r>
              <a:rPr lang="pl-PL" dirty="0"/>
              <a:t>Wytyczne dotyczące informacji i promocji Funduszy Europejskich na lata 2021-2027, będące wytycznymi, o których mowa w art. 5 ust. 1 pkt 10 Ustawy wdrożeniowej</a:t>
            </a:r>
          </a:p>
          <a:p>
            <a:r>
              <a:rPr lang="pl-PL" dirty="0"/>
              <a:t>Podręcznik wnioskodawcy i beneficjenta Funduszy Europejskich na lata 2021-2027 w zakresie informacji i promocji</a:t>
            </a:r>
          </a:p>
          <a:p>
            <a:r>
              <a:rPr lang="pl-PL" dirty="0"/>
              <a:t>Księga Tożsamości Wizualnej marki Fundusze Europejskie 2021-2027</a:t>
            </a:r>
          </a:p>
          <a:p>
            <a:r>
              <a:rPr lang="pl-PL" dirty="0"/>
              <a:t>załącznik nr 4 do Umowy o dofinansowani określający obowiązki informacyjne Beneficjenta</a:t>
            </a:r>
          </a:p>
        </p:txBody>
      </p:sp>
      <p:sp>
        <p:nvSpPr>
          <p:cNvPr id="4" name="Symbol zastępczy numeru slajdu 3">
            <a:extLst>
              <a:ext uri="{FF2B5EF4-FFF2-40B4-BE49-F238E27FC236}">
                <a16:creationId xmlns:a16="http://schemas.microsoft.com/office/drawing/2014/main" id="{9BD7FB98-9E59-FDDF-97E0-312606D57C23}"/>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15971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54398C4-49D8-1B29-FD3B-0A7A25D42314}"/>
              </a:ext>
            </a:extLst>
          </p:cNvPr>
          <p:cNvSpPr>
            <a:spLocks noGrp="1"/>
          </p:cNvSpPr>
          <p:nvPr>
            <p:ph idx="1"/>
          </p:nvPr>
        </p:nvSpPr>
        <p:spPr/>
        <p:txBody>
          <a:bodyPr/>
          <a:lstStyle/>
          <a:p>
            <a:r>
              <a:rPr lang="pl-PL" dirty="0"/>
              <a:t>Obowiązek informacyjny należy wypełniać od momentu uzyskania dofinansowania, tj. podpisania umowy o dofinansowanie do końca okresu trwałości projektu.</a:t>
            </a:r>
          </a:p>
          <a:p>
            <a:r>
              <a:rPr lang="pl-PL" dirty="0"/>
              <a:t>W szczególności Beneficjent jest zobowiązany do: zamieszczenia na swoich stronach mediów społecznościowych i na swojej oficjalnej stronie internetowej (jeżeli taka strona istnieje) krótkiego opisu Projektu w tym odpowiednie zestawienie znaków i hasztagi #FunduszeUE lub #FunduszeEuropejskie;</a:t>
            </a:r>
          </a:p>
          <a:p>
            <a:pPr marL="0" indent="0">
              <a:buNone/>
            </a:pPr>
            <a:br>
              <a:rPr lang="pl-PL" dirty="0"/>
            </a:br>
            <a:r>
              <a:rPr lang="pl-PL" b="1" dirty="0"/>
              <a:t>Jeżeli Beneficjent nie posiada profilu w mediach społecznościowych, </a:t>
            </a:r>
            <a:br>
              <a:rPr lang="pl-PL" b="1" dirty="0"/>
            </a:br>
            <a:r>
              <a:rPr lang="pl-PL" b="1" dirty="0"/>
              <a:t>musisz go założyć.</a:t>
            </a:r>
          </a:p>
          <a:p>
            <a:endParaRPr lang="pl-PL" dirty="0"/>
          </a:p>
        </p:txBody>
      </p:sp>
      <p:sp>
        <p:nvSpPr>
          <p:cNvPr id="4" name="Symbol zastępczy numeru slajdu 3">
            <a:extLst>
              <a:ext uri="{FF2B5EF4-FFF2-40B4-BE49-F238E27FC236}">
                <a16:creationId xmlns:a16="http://schemas.microsoft.com/office/drawing/2014/main" id="{3CF46264-F20E-E607-8B32-E0F8E4060239}"/>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Tree>
    <p:extLst>
      <p:ext uri="{BB962C8B-B14F-4D97-AF65-F5344CB8AC3E}">
        <p14:creationId xmlns:p14="http://schemas.microsoft.com/office/powerpoint/2010/main" val="153015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51DB4F9-CE3A-9C03-E60B-2557521F3BAB}"/>
              </a:ext>
            </a:extLst>
          </p:cNvPr>
          <p:cNvSpPr>
            <a:spLocks noGrp="1"/>
          </p:cNvSpPr>
          <p:nvPr>
            <p:ph idx="1"/>
          </p:nvPr>
        </p:nvSpPr>
        <p:spPr>
          <a:xfrm>
            <a:off x="1025907" y="1979837"/>
            <a:ext cx="8640382" cy="4176264"/>
          </a:xfrm>
        </p:spPr>
        <p:txBody>
          <a:bodyPr>
            <a:normAutofit fontScale="32500" lnSpcReduction="20000"/>
          </a:bodyPr>
          <a:lstStyle/>
          <a:p>
            <a:pPr marL="0" indent="0">
              <a:lnSpc>
                <a:spcPct val="150000"/>
              </a:lnSpc>
              <a:buNone/>
            </a:pPr>
            <a:r>
              <a:rPr lang="pl-PL" sz="5500" dirty="0">
                <a:latin typeface="Calibri" panose="020F0502020204030204" pitchFamily="34" charset="0"/>
                <a:ea typeface="Calibri" panose="020F0502020204030204" pitchFamily="34" charset="0"/>
                <a:cs typeface="Calibri" panose="020F0502020204030204" pitchFamily="34" charset="0"/>
              </a:rPr>
              <a:t>Należy umieścić w widoczny sposób znak Funduszy Europejskich, znak barw Rzeczypospolitej Polskiej (dotyczy wersji pełnokolorowej) i znak Unii Europejskiej na:</a:t>
            </a:r>
          </a:p>
          <a:p>
            <a:pPr marL="914400" lvl="1" indent="-457200">
              <a:lnSpc>
                <a:spcPct val="150000"/>
              </a:lnSpc>
              <a:buClr>
                <a:schemeClr val="tx2"/>
              </a:buClr>
              <a:buFont typeface="Wingdings" panose="05000000000000000000" pitchFamily="2" charset="2"/>
              <a:buChar char="§"/>
            </a:pPr>
            <a:r>
              <a:rPr lang="pl-PL" sz="5500" dirty="0">
                <a:latin typeface="Calibri" panose="020F0502020204030204" pitchFamily="34" charset="0"/>
                <a:ea typeface="Calibri" panose="020F0502020204030204" pitchFamily="34" charset="0"/>
                <a:cs typeface="Calibri" panose="020F0502020204030204" pitchFamily="34" charset="0"/>
              </a:rPr>
              <a:t>wszystkich prowadzonych działaniach informacyjnych i promocyjnych dotyczących Projektu;</a:t>
            </a:r>
          </a:p>
          <a:p>
            <a:pPr marL="914400" lvl="1" indent="-457200">
              <a:lnSpc>
                <a:spcPct val="150000"/>
              </a:lnSpc>
              <a:buClr>
                <a:schemeClr val="tx2"/>
              </a:buClr>
              <a:buFont typeface="Wingdings" panose="05000000000000000000" pitchFamily="2" charset="2"/>
              <a:buChar char="§"/>
            </a:pPr>
            <a:r>
              <a:rPr lang="pl-PL" sz="5500" dirty="0">
                <a:latin typeface="Calibri" panose="020F0502020204030204" pitchFamily="34" charset="0"/>
                <a:ea typeface="Calibri" panose="020F0502020204030204" pitchFamily="34" charset="0"/>
                <a:cs typeface="Calibri" panose="020F0502020204030204" pitchFamily="34" charset="0"/>
              </a:rPr>
              <a:t>wszystkich dokumentach i materiałach (m.in. produkty cyfrowe lub drukowane) podawanych do wiadomości publicznej;</a:t>
            </a:r>
          </a:p>
          <a:p>
            <a:pPr marL="914400" lvl="1" indent="-457200">
              <a:lnSpc>
                <a:spcPct val="150000"/>
              </a:lnSpc>
              <a:buClr>
                <a:schemeClr val="tx2"/>
              </a:buClr>
              <a:buFont typeface="Wingdings" panose="05000000000000000000" pitchFamily="2" charset="2"/>
              <a:buChar char="§"/>
            </a:pPr>
            <a:r>
              <a:rPr lang="pl-PL" sz="5500" dirty="0">
                <a:latin typeface="Calibri" panose="020F0502020204030204" pitchFamily="34" charset="0"/>
                <a:ea typeface="Calibri" panose="020F0502020204030204" pitchFamily="34" charset="0"/>
                <a:cs typeface="Calibri" panose="020F0502020204030204" pitchFamily="34" charset="0"/>
              </a:rPr>
              <a:t>wszystkich dokumentach i materiałach dla osób i podmiotów uczestniczących </a:t>
            </a:r>
            <a:br>
              <a:rPr lang="pl-PL" sz="5500" dirty="0">
                <a:latin typeface="Calibri" panose="020F0502020204030204" pitchFamily="34" charset="0"/>
                <a:ea typeface="Calibri" panose="020F0502020204030204" pitchFamily="34" charset="0"/>
                <a:cs typeface="Calibri" panose="020F0502020204030204" pitchFamily="34" charset="0"/>
              </a:rPr>
            </a:br>
            <a:r>
              <a:rPr lang="pl-PL" sz="5500" dirty="0">
                <a:latin typeface="Calibri" panose="020F0502020204030204" pitchFamily="34" charset="0"/>
                <a:ea typeface="Calibri" panose="020F0502020204030204" pitchFamily="34" charset="0"/>
                <a:cs typeface="Calibri" panose="020F0502020204030204" pitchFamily="34" charset="0"/>
              </a:rPr>
              <a:t>w Projekcie;</a:t>
            </a:r>
          </a:p>
          <a:p>
            <a:pPr marL="914400" lvl="1" indent="-457200">
              <a:lnSpc>
                <a:spcPct val="150000"/>
              </a:lnSpc>
              <a:buClr>
                <a:schemeClr val="tx2"/>
              </a:buClr>
              <a:buFont typeface="Wingdings" panose="05000000000000000000" pitchFamily="2" charset="2"/>
              <a:buChar char="§"/>
            </a:pPr>
            <a:r>
              <a:rPr lang="pl-PL" sz="5500" dirty="0">
                <a:latin typeface="Calibri" panose="020F0502020204030204" pitchFamily="34" charset="0"/>
                <a:ea typeface="Calibri" panose="020F0502020204030204" pitchFamily="34" charset="0"/>
                <a:cs typeface="Calibri" panose="020F0502020204030204" pitchFamily="34" charset="0"/>
              </a:rPr>
              <a:t>produktach, sprzęcie, pojazdach, aparaturze itp., powstałych lub zakupionych </a:t>
            </a:r>
            <a:br>
              <a:rPr lang="pl-PL" sz="5500" dirty="0">
                <a:latin typeface="Calibri" panose="020F0502020204030204" pitchFamily="34" charset="0"/>
                <a:ea typeface="Calibri" panose="020F0502020204030204" pitchFamily="34" charset="0"/>
                <a:cs typeface="Calibri" panose="020F0502020204030204" pitchFamily="34" charset="0"/>
              </a:rPr>
            </a:br>
            <a:r>
              <a:rPr lang="pl-PL" sz="5500" dirty="0">
                <a:latin typeface="Calibri" panose="020F0502020204030204" pitchFamily="34" charset="0"/>
                <a:ea typeface="Calibri" panose="020F0502020204030204" pitchFamily="34" charset="0"/>
                <a:cs typeface="Calibri" panose="020F0502020204030204" pitchFamily="34" charset="0"/>
              </a:rPr>
              <a:t>z Projektu, poprzez umieszczenie trwałego oznakowania w postaci naklejek.</a:t>
            </a:r>
          </a:p>
          <a:p>
            <a:endParaRPr lang="pl-PL" dirty="0"/>
          </a:p>
        </p:txBody>
      </p:sp>
      <p:sp>
        <p:nvSpPr>
          <p:cNvPr id="4" name="Symbol zastępczy numeru slajdu 3">
            <a:extLst>
              <a:ext uri="{FF2B5EF4-FFF2-40B4-BE49-F238E27FC236}">
                <a16:creationId xmlns:a16="http://schemas.microsoft.com/office/drawing/2014/main" id="{250E071F-5D7A-0637-AD3D-A706FCCA557F}"/>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2288191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58E5C9-D2CF-47E2-BBB3-D14C5C90D627}"/>
              </a:ext>
            </a:extLst>
          </p:cNvPr>
          <p:cNvSpPr>
            <a:spLocks noGrp="1"/>
          </p:cNvSpPr>
          <p:nvPr>
            <p:ph type="title"/>
          </p:nvPr>
        </p:nvSpPr>
        <p:spPr/>
        <p:txBody>
          <a:bodyPr/>
          <a:lstStyle/>
          <a:p>
            <a:r>
              <a:rPr lang="pl-PL" dirty="0"/>
              <a:t>Wzór tablicy informacyjnej</a:t>
            </a:r>
          </a:p>
        </p:txBody>
      </p:sp>
      <p:sp>
        <p:nvSpPr>
          <p:cNvPr id="4" name="Symbol zastępczy numeru slajdu 3">
            <a:extLst>
              <a:ext uri="{FF2B5EF4-FFF2-40B4-BE49-F238E27FC236}">
                <a16:creationId xmlns:a16="http://schemas.microsoft.com/office/drawing/2014/main" id="{898CFB66-C339-793A-0FBE-E709A041F0DF}"/>
              </a:ext>
            </a:extLst>
          </p:cNvPr>
          <p:cNvSpPr>
            <a:spLocks noGrp="1"/>
          </p:cNvSpPr>
          <p:nvPr>
            <p:ph type="sldNum" sz="quarter" idx="10"/>
          </p:nvPr>
        </p:nvSpPr>
        <p:spPr/>
        <p:txBody>
          <a:bodyPr/>
          <a:lstStyle/>
          <a:p>
            <a:fld id="{EB4015AA-59F6-416B-87A6-8E3D940284E2}" type="slidenum">
              <a:rPr lang="pl-PL" smtClean="0"/>
              <a:pPr/>
              <a:t>19</a:t>
            </a:fld>
            <a:endParaRPr lang="pl-PL" dirty="0"/>
          </a:p>
        </p:txBody>
      </p:sp>
      <p:pic>
        <p:nvPicPr>
          <p:cNvPr id="5" name="Symbol zastępczy zawartości 5">
            <a:extLst>
              <a:ext uri="{FF2B5EF4-FFF2-40B4-BE49-F238E27FC236}">
                <a16:creationId xmlns:a16="http://schemas.microsoft.com/office/drawing/2014/main" id="{0A1CE7D7-4E47-F417-7234-E97A5C7CDBCA}"/>
              </a:ext>
            </a:extLst>
          </p:cNvPr>
          <p:cNvPicPr>
            <a:picLocks noGrp="1" noChangeAspect="1"/>
          </p:cNvPicPr>
          <p:nvPr>
            <p:ph idx="1"/>
          </p:nvPr>
        </p:nvPicPr>
        <p:blipFill>
          <a:blip r:embed="rId2"/>
          <a:stretch>
            <a:fillRect/>
          </a:stretch>
        </p:blipFill>
        <p:spPr>
          <a:xfrm>
            <a:off x="2354639" y="2819191"/>
            <a:ext cx="5982535" cy="3000794"/>
          </a:xfrm>
          <a:prstGeom prst="rect">
            <a:avLst/>
          </a:prstGeom>
        </p:spPr>
      </p:pic>
    </p:spTree>
    <p:extLst>
      <p:ext uri="{BB962C8B-B14F-4D97-AF65-F5344CB8AC3E}">
        <p14:creationId xmlns:p14="http://schemas.microsoft.com/office/powerpoint/2010/main" val="170276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1DEB13-A3EB-882D-A824-30CAFAC8A849}"/>
              </a:ext>
            </a:extLst>
          </p:cNvPr>
          <p:cNvSpPr>
            <a:spLocks noGrp="1"/>
          </p:cNvSpPr>
          <p:nvPr>
            <p:ph type="title"/>
          </p:nvPr>
        </p:nvSpPr>
        <p:spPr/>
        <p:txBody>
          <a:bodyPr>
            <a:normAutofit/>
          </a:bodyPr>
          <a:lstStyle/>
          <a:p>
            <a:pPr algn="ctr"/>
            <a:r>
              <a:rPr lang="pl-PL" sz="2400" dirty="0"/>
              <a:t>Podrozdział 3.2. Zasada konkurencyjności</a:t>
            </a:r>
            <a:br>
              <a:rPr lang="pl-PL" sz="2400" dirty="0"/>
            </a:br>
            <a:r>
              <a:rPr lang="pl-PL" sz="1700" dirty="0"/>
              <a:t>Wytyczne dotyczące kwalifikowalności wydatków na lata 2021–2027</a:t>
            </a:r>
          </a:p>
        </p:txBody>
      </p:sp>
      <p:sp>
        <p:nvSpPr>
          <p:cNvPr id="3" name="Symbol zastępczy zawartości 2">
            <a:extLst>
              <a:ext uri="{FF2B5EF4-FFF2-40B4-BE49-F238E27FC236}">
                <a16:creationId xmlns:a16="http://schemas.microsoft.com/office/drawing/2014/main" id="{5CCD5767-93F6-98F9-0E72-AE5C137E88F0}"/>
              </a:ext>
            </a:extLst>
          </p:cNvPr>
          <p:cNvSpPr>
            <a:spLocks noGrp="1"/>
          </p:cNvSpPr>
          <p:nvPr>
            <p:ph idx="1"/>
          </p:nvPr>
        </p:nvSpPr>
        <p:spPr>
          <a:xfrm>
            <a:off x="1025715" y="2339677"/>
            <a:ext cx="8640382" cy="4104256"/>
          </a:xfrm>
        </p:spPr>
        <p:txBody>
          <a:bodyPr>
            <a:normAutofit/>
          </a:bodyPr>
          <a:lstStyle/>
          <a:p>
            <a:pPr>
              <a:lnSpc>
                <a:spcPct val="170000"/>
              </a:lnSpc>
            </a:pPr>
            <a:r>
              <a:rPr lang="pl-PL" sz="1200" dirty="0"/>
              <a:t>Zasady konkurencyjności nie stosuje się  m.in. do: </a:t>
            </a:r>
          </a:p>
          <a:p>
            <a:pPr>
              <a:lnSpc>
                <a:spcPct val="170000"/>
              </a:lnSpc>
              <a:buFont typeface="Arial" panose="020B0604020202020204" pitchFamily="34" charset="0"/>
              <a:buChar char="•"/>
            </a:pPr>
            <a:r>
              <a:rPr lang="pl-PL" sz="1200" dirty="0"/>
              <a:t>zamówień, których wartość nie przekracza kwoty 80.000 zł netto, </a:t>
            </a:r>
          </a:p>
          <a:p>
            <a:pPr>
              <a:lnSpc>
                <a:spcPct val="170000"/>
              </a:lnSpc>
              <a:buFont typeface="Arial" panose="020B0604020202020204" pitchFamily="34" charset="0"/>
              <a:buChar char="•"/>
            </a:pPr>
            <a:r>
              <a:rPr lang="pl-PL" sz="1200" dirty="0"/>
              <a:t>zamówień udzielanych na podstawie ustawy z dnia 11 września 2019 r. – Prawo zamówień publicznych,</a:t>
            </a:r>
          </a:p>
          <a:p>
            <a:pPr>
              <a:lnSpc>
                <a:spcPct val="170000"/>
              </a:lnSpc>
              <a:buFont typeface="Arial" panose="020B0604020202020204" pitchFamily="34" charset="0"/>
              <a:buChar char="•"/>
            </a:pPr>
            <a:r>
              <a:rPr lang="pl-PL" sz="1200" dirty="0"/>
              <a:t>zamówień udzielanych zgodnie z przepisami prawa innymi niż </a:t>
            </a:r>
            <a:r>
              <a:rPr lang="pl-PL" sz="1200" dirty="0" err="1"/>
              <a:t>Pzp</a:t>
            </a:r>
            <a:r>
              <a:rPr lang="pl-PL" sz="1200" dirty="0"/>
              <a:t>, na podstawie których wyłącza się  stosowanie </a:t>
            </a:r>
            <a:r>
              <a:rPr lang="pl-PL" sz="1200" dirty="0" err="1"/>
              <a:t>Pzp</a:t>
            </a:r>
            <a:r>
              <a:rPr lang="pl-PL" sz="1200" dirty="0"/>
              <a:t>, </a:t>
            </a:r>
          </a:p>
          <a:p>
            <a:pPr>
              <a:lnSpc>
                <a:spcPct val="170000"/>
              </a:lnSpc>
              <a:buFont typeface="Arial" panose="020B0604020202020204" pitchFamily="34" charset="0"/>
              <a:buChar char="•"/>
            </a:pPr>
            <a:r>
              <a:rPr lang="pl-PL" sz="1200" dirty="0"/>
              <a:t>wydatków rozliczanych za pomocą uproszczonych metod oraz finansowania niepowiązanego z kosztami, o których mowa w podrozdziałach 3.10 i 3.11 Wytycznych, </a:t>
            </a:r>
          </a:p>
          <a:p>
            <a:pPr>
              <a:lnSpc>
                <a:spcPct val="170000"/>
              </a:lnSpc>
              <a:buFont typeface="Arial" panose="020B0604020202020204" pitchFamily="34" charset="0"/>
              <a:buChar char="•"/>
            </a:pPr>
            <a:r>
              <a:rPr lang="pl-PL" sz="1200" dirty="0"/>
              <a:t>zamówień, których przedmiotem są usługi świadczone w zakresie prac badawczo-rozwojowych prowadzonych w projekcie przez osoby fizyczne wskazane w zatwierdzonym wniosku o dofinansowanie projektu, posiadające wymagane kwalifikacje, pozwalające na przeprowadzenie prac badawczo-rozwojowych zgodnie z tym wnioskiem.</a:t>
            </a:r>
          </a:p>
          <a:p>
            <a:pPr>
              <a:lnSpc>
                <a:spcPct val="170000"/>
              </a:lnSpc>
            </a:pPr>
            <a:r>
              <a:rPr lang="pl-PL" sz="1200" dirty="0"/>
              <a:t>Inne wymienione w sekcji 3.2.1 Wytycznych</a:t>
            </a:r>
          </a:p>
        </p:txBody>
      </p:sp>
      <p:sp>
        <p:nvSpPr>
          <p:cNvPr id="4" name="Symbol zastępczy numeru slajdu 3">
            <a:extLst>
              <a:ext uri="{FF2B5EF4-FFF2-40B4-BE49-F238E27FC236}">
                <a16:creationId xmlns:a16="http://schemas.microsoft.com/office/drawing/2014/main" id="{D54FDDF8-EE95-19D9-E668-A15D82AF0D17}"/>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143955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33AC2-AAFF-0F6A-9EC8-B2423828E814}"/>
              </a:ext>
            </a:extLst>
          </p:cNvPr>
          <p:cNvSpPr>
            <a:spLocks noGrp="1"/>
          </p:cNvSpPr>
          <p:nvPr>
            <p:ph type="title"/>
          </p:nvPr>
        </p:nvSpPr>
        <p:spPr/>
        <p:txBody>
          <a:bodyPr/>
          <a:lstStyle/>
          <a:p>
            <a:r>
              <a:rPr lang="pl-PL" dirty="0"/>
              <a:t>Wzór plakatu</a:t>
            </a:r>
          </a:p>
        </p:txBody>
      </p:sp>
      <p:pic>
        <p:nvPicPr>
          <p:cNvPr id="5" name="Symbol zastępczy zawartości 4">
            <a:extLst>
              <a:ext uri="{FF2B5EF4-FFF2-40B4-BE49-F238E27FC236}">
                <a16:creationId xmlns:a16="http://schemas.microsoft.com/office/drawing/2014/main" id="{2D135932-7E36-ED1F-F297-6CFF854C3559}"/>
              </a:ext>
            </a:extLst>
          </p:cNvPr>
          <p:cNvPicPr>
            <a:picLocks noGrp="1" noChangeAspect="1"/>
          </p:cNvPicPr>
          <p:nvPr>
            <p:ph idx="1"/>
          </p:nvPr>
        </p:nvPicPr>
        <p:blipFill>
          <a:blip r:embed="rId2"/>
          <a:stretch>
            <a:fillRect/>
          </a:stretch>
        </p:blipFill>
        <p:spPr>
          <a:xfrm>
            <a:off x="1858531" y="1979613"/>
            <a:ext cx="6974751" cy="4679950"/>
          </a:xfrm>
          <a:prstGeom prst="rect">
            <a:avLst/>
          </a:prstGeom>
        </p:spPr>
      </p:pic>
      <p:sp>
        <p:nvSpPr>
          <p:cNvPr id="4" name="Symbol zastępczy numeru slajdu 3">
            <a:extLst>
              <a:ext uri="{FF2B5EF4-FFF2-40B4-BE49-F238E27FC236}">
                <a16:creationId xmlns:a16="http://schemas.microsoft.com/office/drawing/2014/main" id="{7B23F820-61B4-FE60-B40F-861D08CBAC08}"/>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38905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B51E53-3C1C-6CA7-E72B-B57A6378A1C1}"/>
              </a:ext>
            </a:extLst>
          </p:cNvPr>
          <p:cNvSpPr>
            <a:spLocks noGrp="1"/>
          </p:cNvSpPr>
          <p:nvPr>
            <p:ph type="title"/>
          </p:nvPr>
        </p:nvSpPr>
        <p:spPr/>
        <p:txBody>
          <a:bodyPr/>
          <a:lstStyle/>
          <a:p>
            <a:r>
              <a:rPr lang="pl-PL" dirty="0"/>
              <a:t>Wzór naklejki</a:t>
            </a:r>
          </a:p>
        </p:txBody>
      </p:sp>
      <p:pic>
        <p:nvPicPr>
          <p:cNvPr id="5" name="Symbol zastępczy zawartości 4">
            <a:extLst>
              <a:ext uri="{FF2B5EF4-FFF2-40B4-BE49-F238E27FC236}">
                <a16:creationId xmlns:a16="http://schemas.microsoft.com/office/drawing/2014/main" id="{49C87739-EE58-7F96-901B-3A4AB354530E}"/>
              </a:ext>
            </a:extLst>
          </p:cNvPr>
          <p:cNvPicPr>
            <a:picLocks noGrp="1" noChangeAspect="1"/>
          </p:cNvPicPr>
          <p:nvPr>
            <p:ph idx="1"/>
          </p:nvPr>
        </p:nvPicPr>
        <p:blipFill>
          <a:blip r:embed="rId2"/>
          <a:stretch>
            <a:fillRect/>
          </a:stretch>
        </p:blipFill>
        <p:spPr>
          <a:xfrm>
            <a:off x="3135915" y="3118572"/>
            <a:ext cx="4419983" cy="2402032"/>
          </a:xfrm>
          <a:prstGeom prst="rect">
            <a:avLst/>
          </a:prstGeom>
        </p:spPr>
      </p:pic>
      <p:sp>
        <p:nvSpPr>
          <p:cNvPr id="4" name="Symbol zastępczy numeru slajdu 3">
            <a:extLst>
              <a:ext uri="{FF2B5EF4-FFF2-40B4-BE49-F238E27FC236}">
                <a16:creationId xmlns:a16="http://schemas.microsoft.com/office/drawing/2014/main" id="{D5078FCE-0EE9-A148-5685-D21517E3B77B}"/>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255214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CFE630-70C8-B7C5-6C11-1CBC4C9F5702}"/>
              </a:ext>
            </a:extLst>
          </p:cNvPr>
          <p:cNvSpPr>
            <a:spLocks noGrp="1"/>
          </p:cNvSpPr>
          <p:nvPr>
            <p:ph type="title"/>
          </p:nvPr>
        </p:nvSpPr>
        <p:spPr/>
        <p:txBody>
          <a:bodyPr>
            <a:normAutofit/>
          </a:bodyPr>
          <a:lstStyle/>
          <a:p>
            <a:r>
              <a:rPr lang="pl-PL" sz="2500" dirty="0"/>
              <a:t>Nienależyte wywiązanie się Beneficjenta z obowiązków promocyjnych wiąże się z:</a:t>
            </a:r>
          </a:p>
        </p:txBody>
      </p:sp>
      <p:sp>
        <p:nvSpPr>
          <p:cNvPr id="3" name="Symbol zastępczy zawartości 2">
            <a:extLst>
              <a:ext uri="{FF2B5EF4-FFF2-40B4-BE49-F238E27FC236}">
                <a16:creationId xmlns:a16="http://schemas.microsoft.com/office/drawing/2014/main" id="{B725F3A3-40C1-0EE3-A14E-C5EDBC5CFE65}"/>
              </a:ext>
            </a:extLst>
          </p:cNvPr>
          <p:cNvSpPr>
            <a:spLocks noGrp="1"/>
          </p:cNvSpPr>
          <p:nvPr>
            <p:ph idx="1"/>
          </p:nvPr>
        </p:nvSpPr>
        <p:spPr>
          <a:xfrm>
            <a:off x="1025907" y="1979837"/>
            <a:ext cx="8640382" cy="3168152"/>
          </a:xfrm>
        </p:spPr>
        <p:txBody>
          <a:bodyPr/>
          <a:lstStyle/>
          <a:p>
            <a:pPr>
              <a:lnSpc>
                <a:spcPct val="150000"/>
              </a:lnSpc>
              <a:spcAft>
                <a:spcPts val="1800"/>
              </a:spcAft>
              <a:buClr>
                <a:schemeClr val="tx2"/>
              </a:buClr>
              <a:buFont typeface="Wingdings" panose="05000000000000000000" pitchFamily="2" charset="2"/>
              <a:buChar char="§"/>
            </a:pPr>
            <a:r>
              <a:rPr lang="pl-PL" dirty="0"/>
              <a:t>Korektą finansową za naruszenie wymagań dotyczących obowiązków i promocji.</a:t>
            </a:r>
          </a:p>
          <a:p>
            <a:pPr>
              <a:lnSpc>
                <a:spcPct val="150000"/>
              </a:lnSpc>
              <a:spcAft>
                <a:spcPts val="1800"/>
              </a:spcAft>
              <a:buClr>
                <a:schemeClr val="tx2"/>
              </a:buClr>
              <a:buFont typeface="Wingdings" panose="05000000000000000000" pitchFamily="2" charset="2"/>
              <a:buChar char="§"/>
            </a:pPr>
            <a:r>
              <a:rPr lang="pl-PL" dirty="0"/>
              <a:t>Maksymalna wielkość pomniejszenia za wszystkie uchybienia nie może przekroczyć 3% kwoty dofinansowania. </a:t>
            </a:r>
          </a:p>
          <a:p>
            <a:pPr>
              <a:lnSpc>
                <a:spcPct val="150000"/>
              </a:lnSpc>
              <a:spcAft>
                <a:spcPts val="1800"/>
              </a:spcAft>
              <a:buClr>
                <a:schemeClr val="tx2"/>
              </a:buClr>
              <a:buFont typeface="Wingdings" panose="05000000000000000000" pitchFamily="2" charset="2"/>
              <a:buChar char="§"/>
            </a:pPr>
            <a:r>
              <a:rPr lang="pl-PL" dirty="0"/>
              <a:t>Szczegóły znajdują się w</a:t>
            </a:r>
            <a:r>
              <a:rPr lang="pl-PL" b="1" dirty="0">
                <a:solidFill>
                  <a:srgbClr val="C00000"/>
                </a:solidFill>
              </a:rPr>
              <a:t> </a:t>
            </a:r>
            <a:r>
              <a:rPr lang="pl-PL" dirty="0"/>
              <a:t>załączniku nr 7 do umowy o dofinansowanie.</a:t>
            </a:r>
          </a:p>
          <a:p>
            <a:endParaRPr lang="pl-PL" dirty="0"/>
          </a:p>
        </p:txBody>
      </p:sp>
      <p:sp>
        <p:nvSpPr>
          <p:cNvPr id="4" name="Symbol zastępczy numeru slajdu 3">
            <a:extLst>
              <a:ext uri="{FF2B5EF4-FFF2-40B4-BE49-F238E27FC236}">
                <a16:creationId xmlns:a16="http://schemas.microsoft.com/office/drawing/2014/main" id="{108044B4-A7F2-A54E-960D-15AC1DDE0D80}"/>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208097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62E6F7-7C19-4E9D-4872-B5C7FB670B5B}"/>
              </a:ext>
            </a:extLst>
          </p:cNvPr>
          <p:cNvSpPr>
            <a:spLocks noGrp="1"/>
          </p:cNvSpPr>
          <p:nvPr>
            <p:ph type="title"/>
          </p:nvPr>
        </p:nvSpPr>
        <p:spPr/>
        <p:txBody>
          <a:bodyPr>
            <a:normAutofit/>
          </a:bodyPr>
          <a:lstStyle/>
          <a:p>
            <a:r>
              <a:rPr lang="pl-PL" sz="2500" dirty="0"/>
              <a:t>Wyodrębniona ewidencja księgowa</a:t>
            </a:r>
          </a:p>
        </p:txBody>
      </p:sp>
      <p:sp>
        <p:nvSpPr>
          <p:cNvPr id="3" name="Symbol zastępczy zawartości 2">
            <a:extLst>
              <a:ext uri="{FF2B5EF4-FFF2-40B4-BE49-F238E27FC236}">
                <a16:creationId xmlns:a16="http://schemas.microsoft.com/office/drawing/2014/main" id="{3E5C6689-7DB5-14FB-30DB-CBD7EDA03FA1}"/>
              </a:ext>
            </a:extLst>
          </p:cNvPr>
          <p:cNvSpPr>
            <a:spLocks noGrp="1"/>
          </p:cNvSpPr>
          <p:nvPr>
            <p:ph idx="1"/>
          </p:nvPr>
        </p:nvSpPr>
        <p:spPr>
          <a:xfrm>
            <a:off x="1025907" y="1979837"/>
            <a:ext cx="8640382" cy="2160040"/>
          </a:xfrm>
        </p:spPr>
        <p:txBody>
          <a:bodyPr/>
          <a:lstStyle/>
          <a:p>
            <a:pPr marL="0" indent="0">
              <a:lnSpc>
                <a:spcPct val="150000"/>
              </a:lnSpc>
              <a:buNone/>
            </a:pPr>
            <a:r>
              <a:rPr lang="pl-PL" dirty="0"/>
              <a:t>Beneficjent zobowiązany jest do prowadzenia wyodrębnionej ewidencji księgowej dotyczącej realizacji Projektu zgodnie z obowiązującymi przepisami i w sposób przejrzysty, umożliwiający identyfikację poszczególnych operacji księgowych i bankowych przeprowadzonych dla wszystkich wydatków w ramach Projektu.</a:t>
            </a:r>
          </a:p>
        </p:txBody>
      </p:sp>
      <p:sp>
        <p:nvSpPr>
          <p:cNvPr id="4" name="Symbol zastępczy numeru slajdu 3">
            <a:extLst>
              <a:ext uri="{FF2B5EF4-FFF2-40B4-BE49-F238E27FC236}">
                <a16:creationId xmlns:a16="http://schemas.microsoft.com/office/drawing/2014/main" id="{5CB2D0ED-1C1F-D42C-61BE-963ABC6B5487}"/>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258384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B15CE5-3BB6-B1D4-2131-2DA2A1888318}"/>
              </a:ext>
            </a:extLst>
          </p:cNvPr>
          <p:cNvSpPr>
            <a:spLocks noGrp="1"/>
          </p:cNvSpPr>
          <p:nvPr>
            <p:ph type="title"/>
          </p:nvPr>
        </p:nvSpPr>
        <p:spPr>
          <a:xfrm>
            <a:off x="1025525" y="899836"/>
            <a:ext cx="8640381" cy="647753"/>
          </a:xfrm>
        </p:spPr>
        <p:txBody>
          <a:bodyPr>
            <a:normAutofit/>
          </a:bodyPr>
          <a:lstStyle/>
          <a:p>
            <a:r>
              <a:rPr lang="pl-PL" sz="2500" dirty="0"/>
              <a:t>Jeśli Beneficjent:</a:t>
            </a:r>
          </a:p>
        </p:txBody>
      </p:sp>
      <p:sp>
        <p:nvSpPr>
          <p:cNvPr id="3" name="Symbol zastępczy zawartości 2">
            <a:extLst>
              <a:ext uri="{FF2B5EF4-FFF2-40B4-BE49-F238E27FC236}">
                <a16:creationId xmlns:a16="http://schemas.microsoft.com/office/drawing/2014/main" id="{912AD1D5-A13B-C9B6-9F18-0F4612102097}"/>
              </a:ext>
            </a:extLst>
          </p:cNvPr>
          <p:cNvSpPr>
            <a:spLocks noGrp="1"/>
          </p:cNvSpPr>
          <p:nvPr>
            <p:ph idx="1"/>
          </p:nvPr>
        </p:nvSpPr>
        <p:spPr/>
        <p:txBody>
          <a:bodyPr>
            <a:normAutofit fontScale="85000" lnSpcReduction="10000"/>
          </a:bodyPr>
          <a:lstStyle/>
          <a:p>
            <a:r>
              <a:rPr lang="pl-PL" dirty="0"/>
              <a:t>prowadzi księgi rachunkowe i sporządza sprawozdania finansowe zgodnie z zasadami określonymi w Ustawie o rachunkowości – jest zobowiązany prowadzić ewidencję wyodrębnioną w ramach już prowadzonych przez siebie ksiąg rachunkowych (system ewidencji księgowej Beneficjenta powinien umożliwiać sporządzanie sprawozdań i kontrolę wykorzystania środków funduszy europejskich, poprzez wprowadzenie odrębnych kont syntetycznych, analitycznych i pozabilansowych);</a:t>
            </a:r>
          </a:p>
          <a:p>
            <a:r>
              <a:rPr lang="pl-PL" dirty="0"/>
              <a:t>nie prowadzi pełnej księgowości w oparciu o przepisy ustawy o rachunkowości – jest zobowiązany do prowadzenia odrębnej ewidencji księgowej w ramach obowiązujących przepisów. W tym przypadku Beneficjent ustali, w jaki sposób będzie oznaczał wydatki i dochody związane z realizowanym Projektem, zaś sposób oznaczania musi być jednolity przez cały okres realizacji Projektu;</a:t>
            </a:r>
          </a:p>
          <a:p>
            <a:r>
              <a:rPr lang="pl-PL" dirty="0"/>
              <a:t>nie jest objęty obowiązkiem prowadzeniem jakiejkolwiek ewidencji księgowej – jest zobowiązany do prowadzenia wykazu dokumentów dotyczących operacji związanych z realizacją Projektu</a:t>
            </a:r>
          </a:p>
        </p:txBody>
      </p:sp>
      <p:sp>
        <p:nvSpPr>
          <p:cNvPr id="4" name="Symbol zastępczy numeru slajdu 3">
            <a:extLst>
              <a:ext uri="{FF2B5EF4-FFF2-40B4-BE49-F238E27FC236}">
                <a16:creationId xmlns:a16="http://schemas.microsoft.com/office/drawing/2014/main" id="{0115D48F-CABE-4D49-D83A-0C7349AD8537}"/>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322454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8E14E2-B355-E41D-5C8D-66552EF35CDC}"/>
              </a:ext>
            </a:extLst>
          </p:cNvPr>
          <p:cNvSpPr>
            <a:spLocks noGrp="1"/>
          </p:cNvSpPr>
          <p:nvPr>
            <p:ph type="title"/>
          </p:nvPr>
        </p:nvSpPr>
        <p:spPr/>
        <p:txBody>
          <a:bodyPr>
            <a:normAutofit/>
          </a:bodyPr>
          <a:lstStyle/>
          <a:p>
            <a:r>
              <a:rPr lang="pl-PL" sz="2500" dirty="0"/>
              <a:t>Cel oraz wskaźniki projektu</a:t>
            </a:r>
          </a:p>
        </p:txBody>
      </p:sp>
      <p:sp>
        <p:nvSpPr>
          <p:cNvPr id="3" name="Symbol zastępczy zawartości 2">
            <a:extLst>
              <a:ext uri="{FF2B5EF4-FFF2-40B4-BE49-F238E27FC236}">
                <a16:creationId xmlns:a16="http://schemas.microsoft.com/office/drawing/2014/main" id="{73659735-148A-9F15-D5B7-D909986040D4}"/>
              </a:ext>
            </a:extLst>
          </p:cNvPr>
          <p:cNvSpPr>
            <a:spLocks noGrp="1"/>
          </p:cNvSpPr>
          <p:nvPr>
            <p:ph idx="1"/>
          </p:nvPr>
        </p:nvSpPr>
        <p:spPr/>
        <p:txBody>
          <a:bodyPr/>
          <a:lstStyle/>
          <a:p>
            <a:r>
              <a:rPr lang="pl-PL" dirty="0"/>
              <a:t>Beneficjent zobowiązuje się do osiągnięcia wskaźników oraz celu projektu określonym w zatwierdzonym wniosku </a:t>
            </a:r>
            <a:r>
              <a:rPr lang="pl-PL"/>
              <a:t>o dofinansowanie.</a:t>
            </a:r>
            <a:endParaRPr lang="pl-PL" dirty="0"/>
          </a:p>
          <a:p>
            <a:r>
              <a:rPr lang="pl-PL" dirty="0"/>
              <a:t>Na potwierdzenie osiągnięcia wskaźników oraz celu projektu Beneficjent zobowiązany jest przedstawić dokumenty potwierdzające ich osiągnięcie.  Dokumenty powinny być zgodne z założeniami określonymi w zatwierdzonym wniosku o dofinansowanie.</a:t>
            </a:r>
          </a:p>
          <a:p>
            <a:endParaRPr lang="pl-PL" dirty="0"/>
          </a:p>
        </p:txBody>
      </p:sp>
      <p:sp>
        <p:nvSpPr>
          <p:cNvPr id="4" name="Symbol zastępczy numeru slajdu 3">
            <a:extLst>
              <a:ext uri="{FF2B5EF4-FFF2-40B4-BE49-F238E27FC236}">
                <a16:creationId xmlns:a16="http://schemas.microsoft.com/office/drawing/2014/main" id="{89463137-629B-611F-3880-2C6F88B6495A}"/>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2551788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5768875" y="3203773"/>
            <a:ext cx="3096345" cy="1714682"/>
          </a:xfrm>
        </p:spPr>
        <p:txBody>
          <a:bodyPr>
            <a:noAutofit/>
          </a:bodyPr>
          <a:lstStyle/>
          <a:p>
            <a:pPr algn="l"/>
            <a:r>
              <a:rPr lang="pl-PL" sz="1800" dirty="0">
                <a:solidFill>
                  <a:srgbClr val="002060"/>
                </a:solidFill>
                <a:latin typeface="Calibri" pitchFamily="34" charset="0"/>
              </a:rPr>
              <a:t>Magda Bzdzikot</a:t>
            </a:r>
            <a:br>
              <a:rPr lang="pl-PL" sz="1500" dirty="0">
                <a:solidFill>
                  <a:srgbClr val="002060"/>
                </a:solidFill>
                <a:latin typeface="Calibri" pitchFamily="34" charset="0"/>
              </a:rPr>
            </a:br>
            <a:r>
              <a:rPr lang="pl-PL" sz="1500" dirty="0">
                <a:solidFill>
                  <a:srgbClr val="002060"/>
                </a:solidFill>
                <a:latin typeface="Calibri" pitchFamily="34" charset="0"/>
              </a:rPr>
              <a:t>Kierownik Sekcji Kontroli</a:t>
            </a:r>
            <a:br>
              <a:rPr lang="pl-PL" sz="2000" dirty="0">
                <a:solidFill>
                  <a:schemeClr val="tx1"/>
                </a:solidFill>
                <a:latin typeface="Calibri" pitchFamily="34" charset="0"/>
              </a:rPr>
            </a:br>
            <a:br>
              <a:rPr lang="pl-PL" sz="2000" dirty="0">
                <a:solidFill>
                  <a:schemeClr val="tx1"/>
                </a:solidFill>
                <a:latin typeface="Calibri" pitchFamily="34" charset="0"/>
              </a:rPr>
            </a:br>
            <a:br>
              <a:rPr lang="pl-PL" sz="2000" dirty="0">
                <a:solidFill>
                  <a:schemeClr val="tx1"/>
                </a:solidFill>
                <a:latin typeface="Calibri" pitchFamily="34" charset="0"/>
              </a:rPr>
            </a:br>
            <a:endParaRPr lang="pl-PL" sz="2000" dirty="0"/>
          </a:p>
        </p:txBody>
      </p:sp>
      <p:sp>
        <p:nvSpPr>
          <p:cNvPr id="3" name="Tytuł 5">
            <a:extLst>
              <a:ext uri="{FF2B5EF4-FFF2-40B4-BE49-F238E27FC236}">
                <a16:creationId xmlns:a16="http://schemas.microsoft.com/office/drawing/2014/main" id="{2BA60A30-257C-44C1-BBC6-563FA7D4AAA5}"/>
              </a:ext>
            </a:extLst>
          </p:cNvPr>
          <p:cNvSpPr txBox="1">
            <a:spLocks/>
          </p:cNvSpPr>
          <p:nvPr/>
        </p:nvSpPr>
        <p:spPr>
          <a:xfrm>
            <a:off x="1817514" y="3275781"/>
            <a:ext cx="2583904" cy="1224136"/>
          </a:xfrm>
          <a:prstGeom prst="rect">
            <a:avLst/>
          </a:prstGeom>
        </p:spPr>
        <p:txBody>
          <a:bodyPr vert="horz" lIns="0" tIns="0" rIns="0" bIns="0" rtlCol="0" anchor="t" anchorCtr="0">
            <a:normAutofit/>
          </a:bodyPr>
          <a:lstStyle>
            <a:lvl1pPr algn="ctr" defTabSz="1007943" rtl="0" eaLnBrk="1" latinLnBrk="0" hangingPunct="1">
              <a:lnSpc>
                <a:spcPts val="4000"/>
              </a:lnSpc>
              <a:spcBef>
                <a:spcPct val="0"/>
              </a:spcBef>
              <a:buNone/>
              <a:defRPr sz="3200" b="1" kern="1200">
                <a:solidFill>
                  <a:schemeClr val="tx2"/>
                </a:solidFill>
                <a:latin typeface="Open Sans" pitchFamily="2" charset="0"/>
                <a:ea typeface="Open Sans" pitchFamily="2" charset="0"/>
                <a:cs typeface="Open Sans" pitchFamily="2" charset="0"/>
              </a:defRPr>
            </a:lvl1pPr>
          </a:lstStyle>
          <a:p>
            <a:r>
              <a:rPr lang="pl-PL" sz="2400" dirty="0">
                <a:solidFill>
                  <a:srgbClr val="002060"/>
                </a:solidFill>
                <a:latin typeface="+mn-lt"/>
              </a:rPr>
              <a:t>Dziękuję </a:t>
            </a:r>
            <a:br>
              <a:rPr lang="pl-PL" sz="2400" dirty="0">
                <a:solidFill>
                  <a:srgbClr val="002060"/>
                </a:solidFill>
                <a:latin typeface="+mn-lt"/>
              </a:rPr>
            </a:br>
            <a:r>
              <a:rPr lang="pl-PL" sz="2400" dirty="0">
                <a:solidFill>
                  <a:srgbClr val="002060"/>
                </a:solidFill>
                <a:latin typeface="+mn-lt"/>
              </a:rPr>
              <a:t>za uwagę</a:t>
            </a:r>
          </a:p>
        </p:txBody>
      </p:sp>
    </p:spTree>
    <p:extLst>
      <p:ext uri="{BB962C8B-B14F-4D97-AF65-F5344CB8AC3E}">
        <p14:creationId xmlns:p14="http://schemas.microsoft.com/office/powerpoint/2010/main" val="332599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0C9CA7-BFAB-D788-BF02-384A2E4A8B77}"/>
              </a:ext>
            </a:extLst>
          </p:cNvPr>
          <p:cNvSpPr>
            <a:spLocks noGrp="1"/>
          </p:cNvSpPr>
          <p:nvPr>
            <p:ph type="title"/>
          </p:nvPr>
        </p:nvSpPr>
        <p:spPr/>
        <p:txBody>
          <a:bodyPr/>
          <a:lstStyle/>
          <a:p>
            <a:pPr algn="ctr"/>
            <a:r>
              <a:rPr lang="pl-PL" dirty="0"/>
              <a:t>Szacowanie wartości zamówienia </a:t>
            </a:r>
          </a:p>
        </p:txBody>
      </p:sp>
      <p:sp>
        <p:nvSpPr>
          <p:cNvPr id="3" name="Symbol zastępczy zawartości 2">
            <a:extLst>
              <a:ext uri="{FF2B5EF4-FFF2-40B4-BE49-F238E27FC236}">
                <a16:creationId xmlns:a16="http://schemas.microsoft.com/office/drawing/2014/main" id="{45A89027-BD4A-1EC7-0FB4-F55D2F97932D}"/>
              </a:ext>
            </a:extLst>
          </p:cNvPr>
          <p:cNvSpPr>
            <a:spLocks noGrp="1"/>
          </p:cNvSpPr>
          <p:nvPr>
            <p:ph idx="1"/>
          </p:nvPr>
        </p:nvSpPr>
        <p:spPr>
          <a:xfrm>
            <a:off x="809402" y="2699717"/>
            <a:ext cx="8640382" cy="2016024"/>
          </a:xfrm>
        </p:spPr>
        <p:txBody>
          <a:bodyPr/>
          <a:lstStyle/>
          <a:p>
            <a:r>
              <a:rPr lang="pl-PL" dirty="0"/>
              <a:t>Podstawą obliczenia szacunkowej wartości zamówienia w ramach projektu jest całkowite szacunkowe wynagrodzenie wykonawcy, bez podatku od towarów i usług, ustalone z należytą starannością. Szacowanie jest dokumentowane w sposób zapewniający właściwą ścieżkę audytu (np. w zatwierdzonym wniosku o dofinansowanie projektu lub w notatce z szacowania).</a:t>
            </a:r>
          </a:p>
        </p:txBody>
      </p:sp>
      <p:sp>
        <p:nvSpPr>
          <p:cNvPr id="4" name="Symbol zastępczy numeru slajdu 3">
            <a:extLst>
              <a:ext uri="{FF2B5EF4-FFF2-40B4-BE49-F238E27FC236}">
                <a16:creationId xmlns:a16="http://schemas.microsoft.com/office/drawing/2014/main" id="{98FC4ED8-43DC-451A-6E51-4480AF8490EE}"/>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22818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1ACDFF3-3904-A6FE-FE8D-A11CC397AFEB}"/>
              </a:ext>
            </a:extLst>
          </p:cNvPr>
          <p:cNvSpPr>
            <a:spLocks noGrp="1"/>
          </p:cNvSpPr>
          <p:nvPr>
            <p:ph idx="1"/>
          </p:nvPr>
        </p:nvSpPr>
        <p:spPr>
          <a:xfrm>
            <a:off x="809402" y="971525"/>
            <a:ext cx="8855798" cy="5724256"/>
          </a:xfrm>
        </p:spPr>
        <p:txBody>
          <a:bodyPr>
            <a:noAutofit/>
          </a:bodyPr>
          <a:lstStyle/>
          <a:p>
            <a:pPr marL="0" indent="0">
              <a:buNone/>
            </a:pPr>
            <a:r>
              <a:rPr lang="pl-PL" dirty="0"/>
              <a:t>Obliczając szacunkową wartość zamówienia należy wziąć pod uwagę konieczność łącznego spełnienia trzech przesłanek (tożsamości): </a:t>
            </a:r>
          </a:p>
          <a:p>
            <a:pPr marL="0" indent="0">
              <a:buNone/>
            </a:pPr>
            <a:endParaRPr lang="pl-PL" dirty="0"/>
          </a:p>
          <a:p>
            <a:r>
              <a:rPr lang="pl-PL" dirty="0"/>
              <a:t>usługi, dostawy oraz roboty budowlane są tożsame rodzajowo lub funkcjonalnie (tożsamość przedmiotowa), przy czym tożsamość rodzajowa dostaw obejmuje dostawy podobne, </a:t>
            </a:r>
          </a:p>
          <a:p>
            <a:r>
              <a:rPr lang="pl-PL" dirty="0"/>
              <a:t>możliwe jest udzielenie zamówienia w tym samym czasie (tożsamość czasowa), </a:t>
            </a:r>
          </a:p>
          <a:p>
            <a:r>
              <a:rPr lang="pl-PL" dirty="0"/>
              <a:t>możliwe jest wykonanie zamówienia przez jednego wykonawcę (tożsamość podmiotowa). </a:t>
            </a:r>
          </a:p>
          <a:p>
            <a:endParaRPr lang="pl-PL" dirty="0"/>
          </a:p>
          <a:p>
            <a:pPr marL="0" indent="0">
              <a:buNone/>
            </a:pPr>
            <a:r>
              <a:rPr lang="pl-PL" dirty="0"/>
              <a:t>Tożsamości należy rozumieć zgodnie z wykładnią przepisów </a:t>
            </a:r>
            <a:r>
              <a:rPr lang="pl-PL" dirty="0" err="1"/>
              <a:t>Pzp</a:t>
            </a:r>
            <a:r>
              <a:rPr lang="pl-PL" dirty="0"/>
              <a:t> dotyczących szacowania wartości zamówienia.</a:t>
            </a:r>
          </a:p>
        </p:txBody>
      </p:sp>
      <p:sp>
        <p:nvSpPr>
          <p:cNvPr id="4" name="Symbol zastępczy numeru slajdu 3">
            <a:extLst>
              <a:ext uri="{FF2B5EF4-FFF2-40B4-BE49-F238E27FC236}">
                <a16:creationId xmlns:a16="http://schemas.microsoft.com/office/drawing/2014/main" id="{3F0F9E88-E83D-D60D-0F5F-D984F5DCF61A}"/>
              </a:ext>
            </a:extLst>
          </p:cNvPr>
          <p:cNvSpPr>
            <a:spLocks noGrp="1"/>
          </p:cNvSpPr>
          <p:nvPr>
            <p:ph type="sldNum" sz="quarter" idx="10"/>
          </p:nvPr>
        </p:nvSpPr>
        <p:spPr/>
        <p:txBody>
          <a:bodyPr/>
          <a:lstStyle/>
          <a:p>
            <a:fld id="{EB4015AA-59F6-416B-87A6-8E3D940284E2}" type="slidenum">
              <a:rPr lang="pl-PL" smtClean="0"/>
              <a:pPr/>
              <a:t>4</a:t>
            </a:fld>
            <a:endParaRPr lang="pl-PL" dirty="0"/>
          </a:p>
        </p:txBody>
      </p:sp>
    </p:spTree>
    <p:extLst>
      <p:ext uri="{BB962C8B-B14F-4D97-AF65-F5344CB8AC3E}">
        <p14:creationId xmlns:p14="http://schemas.microsoft.com/office/powerpoint/2010/main" val="23821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BEF9DF9-0829-1D1D-1B5F-C137D47E908D}"/>
              </a:ext>
            </a:extLst>
          </p:cNvPr>
          <p:cNvSpPr>
            <a:spLocks noGrp="1"/>
          </p:cNvSpPr>
          <p:nvPr>
            <p:ph idx="1"/>
          </p:nvPr>
        </p:nvSpPr>
        <p:spPr>
          <a:xfrm>
            <a:off x="1097434" y="2699717"/>
            <a:ext cx="8640382" cy="2304256"/>
          </a:xfrm>
        </p:spPr>
        <p:txBody>
          <a:bodyPr/>
          <a:lstStyle/>
          <a:p>
            <a:pPr marL="0" indent="0">
              <a:lnSpc>
                <a:spcPct val="150000"/>
              </a:lnSpc>
              <a:buNone/>
            </a:pPr>
            <a:r>
              <a:rPr lang="pl-PL" dirty="0"/>
              <a:t>W przypadku udzielania zamówienia w częściach z określonych względów ekonomicznych, organizacyjnych, celowościowych – wartość zamówienia ustala się jako łączną wartość poszczególnych jego części. W przypadku, gdy łączna wartość części przekracza próg określony w sekcji 3.2.1 pkt 1 lit. a, zasadę konkurencyjności stosuje się do udzielenia każdej części zamówienia</a:t>
            </a:r>
          </a:p>
        </p:txBody>
      </p:sp>
      <p:sp>
        <p:nvSpPr>
          <p:cNvPr id="4" name="Symbol zastępczy numeru slajdu 3">
            <a:extLst>
              <a:ext uri="{FF2B5EF4-FFF2-40B4-BE49-F238E27FC236}">
                <a16:creationId xmlns:a16="http://schemas.microsoft.com/office/drawing/2014/main" id="{85E4E0A1-BE23-F6E9-050B-9C1232ACB3CC}"/>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15003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5A5629-52D5-56D8-D943-6FFCA4A3CA8C}"/>
              </a:ext>
            </a:extLst>
          </p:cNvPr>
          <p:cNvSpPr>
            <a:spLocks noGrp="1"/>
          </p:cNvSpPr>
          <p:nvPr>
            <p:ph type="title"/>
          </p:nvPr>
        </p:nvSpPr>
        <p:spPr/>
        <p:txBody>
          <a:bodyPr/>
          <a:lstStyle/>
          <a:p>
            <a:r>
              <a:rPr lang="pl-PL" dirty="0"/>
              <a:t>Konflikt Interesów</a:t>
            </a:r>
          </a:p>
        </p:txBody>
      </p:sp>
      <p:sp>
        <p:nvSpPr>
          <p:cNvPr id="3" name="Symbol zastępczy zawartości 2">
            <a:extLst>
              <a:ext uri="{FF2B5EF4-FFF2-40B4-BE49-F238E27FC236}">
                <a16:creationId xmlns:a16="http://schemas.microsoft.com/office/drawing/2014/main" id="{946AFDBE-4E3C-F70E-D763-1E9699F6E1F2}"/>
              </a:ext>
            </a:extLst>
          </p:cNvPr>
          <p:cNvSpPr>
            <a:spLocks noGrp="1"/>
          </p:cNvSpPr>
          <p:nvPr>
            <p:ph idx="1"/>
          </p:nvPr>
        </p:nvSpPr>
        <p:spPr/>
        <p:txBody>
          <a:bodyPr/>
          <a:lstStyle/>
          <a:p>
            <a:r>
              <a:rPr lang="pl-PL" b="1" dirty="0"/>
              <a:t>Konflikt interesów oznacza każdą sytuację, w której osoby biorące udział w przygotowaniu lub prowadzeniu postępowania o udzielenie zamówienia lub mogące wpłynąć na wynik tego postępowania mają, bezpośrednio lub pośrednio, interes finansowy, ekonomiczny lub inny interes osobisty, który postrzegać można jako zagrażający ich bezstronności i niezależności w związku z postępowaniem o udzielenie zamówienia.</a:t>
            </a:r>
            <a:r>
              <a:rPr lang="pl-PL" dirty="0"/>
              <a:t> </a:t>
            </a:r>
          </a:p>
          <a:p>
            <a:endParaRPr lang="pl-PL" dirty="0"/>
          </a:p>
          <a:p>
            <a:r>
              <a:rPr lang="pl-PL" dirty="0"/>
              <a:t>Należy podjąć odpowiednie środki, aby skutecznie zapobiegać konfliktom interesów, a także rozpoznawać i likwidować je, gdy powstają w związku z prowadzeniem postępowania o udzielenie zamówienia lub na etapie wykonywania zamówienia – by nie dopuścić do zakłócenia konkurencji oraz zapewnić równe traktowanie wykonawców. </a:t>
            </a:r>
          </a:p>
          <a:p>
            <a:endParaRPr lang="pl-PL" b="1" dirty="0"/>
          </a:p>
        </p:txBody>
      </p:sp>
      <p:sp>
        <p:nvSpPr>
          <p:cNvPr id="4" name="Symbol zastępczy numeru slajdu 3">
            <a:extLst>
              <a:ext uri="{FF2B5EF4-FFF2-40B4-BE49-F238E27FC236}">
                <a16:creationId xmlns:a16="http://schemas.microsoft.com/office/drawing/2014/main" id="{FE52A9C5-FE40-E4D6-93A1-40D25B01767F}"/>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417925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779962-983E-14FB-6C40-0E159E63EB50}"/>
              </a:ext>
            </a:extLst>
          </p:cNvPr>
          <p:cNvSpPr>
            <a:spLocks noGrp="1"/>
          </p:cNvSpPr>
          <p:nvPr>
            <p:ph type="title"/>
          </p:nvPr>
        </p:nvSpPr>
        <p:spPr/>
        <p:txBody>
          <a:bodyPr/>
          <a:lstStyle/>
          <a:p>
            <a:r>
              <a:rPr lang="pl-PL" dirty="0"/>
              <a:t>Ogłoszenie o zamówieniu </a:t>
            </a:r>
          </a:p>
        </p:txBody>
      </p:sp>
      <p:sp>
        <p:nvSpPr>
          <p:cNvPr id="3" name="Symbol zastępczy zawartości 2">
            <a:extLst>
              <a:ext uri="{FF2B5EF4-FFF2-40B4-BE49-F238E27FC236}">
                <a16:creationId xmlns:a16="http://schemas.microsoft.com/office/drawing/2014/main" id="{ADB793F4-7130-C3F9-5C28-9B27B3BDAAEB}"/>
              </a:ext>
            </a:extLst>
          </p:cNvPr>
          <p:cNvSpPr>
            <a:spLocks noGrp="1"/>
          </p:cNvSpPr>
          <p:nvPr>
            <p:ph idx="1"/>
          </p:nvPr>
        </p:nvSpPr>
        <p:spPr>
          <a:xfrm>
            <a:off x="1025907" y="1979837"/>
            <a:ext cx="8640382" cy="2808112"/>
          </a:xfrm>
        </p:spPr>
        <p:txBody>
          <a:bodyPr/>
          <a:lstStyle/>
          <a:p>
            <a:r>
              <a:rPr lang="pl-PL" dirty="0"/>
              <a:t>Komunikacja w postępowaniu o udzielenie zamówienia, w tym ogłoszenie zapytania ofertowego, składanie ofert, wymiana informacji między zamawiającym a wykonawcą oraz przekazywanie dokumentów i oświadczeń odbywa się pisemnie za pomocą BK2021</a:t>
            </a:r>
          </a:p>
          <a:p>
            <a:r>
              <a:rPr lang="pl-PL" dirty="0"/>
              <a:t>W przypadku gdy wnioskodawca rozpoczyna realizację projektu na własne ryzyko przed podpisaniem umowy o dofinansowanie projektu, upublicznia zapytanie ofertowe w sposób określony w pkt powyżej, </a:t>
            </a:r>
          </a:p>
        </p:txBody>
      </p:sp>
      <p:sp>
        <p:nvSpPr>
          <p:cNvPr id="4" name="Symbol zastępczy numeru slajdu 3">
            <a:extLst>
              <a:ext uri="{FF2B5EF4-FFF2-40B4-BE49-F238E27FC236}">
                <a16:creationId xmlns:a16="http://schemas.microsoft.com/office/drawing/2014/main" id="{078317F6-6CF8-02CD-FEF1-C3B24374E356}"/>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48951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6C382A-5ADC-EEFD-7ED6-66B913D42CB4}"/>
              </a:ext>
            </a:extLst>
          </p:cNvPr>
          <p:cNvSpPr>
            <a:spLocks noGrp="1"/>
          </p:cNvSpPr>
          <p:nvPr>
            <p:ph type="title"/>
          </p:nvPr>
        </p:nvSpPr>
        <p:spPr>
          <a:xfrm>
            <a:off x="1025525" y="899836"/>
            <a:ext cx="8640381" cy="575745"/>
          </a:xfrm>
        </p:spPr>
        <p:txBody>
          <a:bodyPr>
            <a:normAutofit/>
          </a:bodyPr>
          <a:lstStyle/>
          <a:p>
            <a:r>
              <a:rPr lang="pl-PL" sz="2500" dirty="0"/>
              <a:t>Zapytanie ofertowe zawiera w szczególności:</a:t>
            </a:r>
          </a:p>
        </p:txBody>
      </p:sp>
      <p:sp>
        <p:nvSpPr>
          <p:cNvPr id="3" name="Symbol zastępczy zawartości 2">
            <a:extLst>
              <a:ext uri="{FF2B5EF4-FFF2-40B4-BE49-F238E27FC236}">
                <a16:creationId xmlns:a16="http://schemas.microsoft.com/office/drawing/2014/main" id="{FFED21D2-E2EB-16D0-0D14-FE066671DB0D}"/>
              </a:ext>
            </a:extLst>
          </p:cNvPr>
          <p:cNvSpPr>
            <a:spLocks noGrp="1"/>
          </p:cNvSpPr>
          <p:nvPr>
            <p:ph idx="1"/>
          </p:nvPr>
        </p:nvSpPr>
        <p:spPr>
          <a:xfrm>
            <a:off x="1025907" y="1547589"/>
            <a:ext cx="8640382" cy="5112250"/>
          </a:xfrm>
        </p:spPr>
        <p:txBody>
          <a:bodyPr>
            <a:normAutofit fontScale="47500" lnSpcReduction="20000"/>
          </a:bodyPr>
          <a:lstStyle/>
          <a:p>
            <a:pPr>
              <a:lnSpc>
                <a:spcPct val="170000"/>
              </a:lnSpc>
            </a:pPr>
            <a:r>
              <a:rPr lang="pl-PL" dirty="0"/>
              <a:t>opis przedmiotu zamówienia, </a:t>
            </a:r>
          </a:p>
          <a:p>
            <a:pPr>
              <a:lnSpc>
                <a:spcPct val="170000"/>
              </a:lnSpc>
            </a:pPr>
            <a:r>
              <a:rPr lang="pl-PL" dirty="0"/>
              <a:t>warunki udziału w postępowaniu oraz opis sposobu dokonywania oceny ich spełniania, o ile warunki te są wymagane przez zamawiającego, </a:t>
            </a:r>
          </a:p>
          <a:p>
            <a:pPr>
              <a:lnSpc>
                <a:spcPct val="170000"/>
              </a:lnSpc>
            </a:pPr>
            <a:r>
              <a:rPr lang="pl-PL" dirty="0"/>
              <a:t>kryteria oceny ofert, informację o wagach punktowych lub procentowych przypisanych do poszczególnych kryteriów oceny ofert oraz opis sposobu przyznawania punktacji za spełnienie danego kryterium oceny ofert, </a:t>
            </a:r>
          </a:p>
          <a:p>
            <a:pPr>
              <a:lnSpc>
                <a:spcPct val="170000"/>
              </a:lnSpc>
            </a:pPr>
            <a:r>
              <a:rPr lang="pl-PL" dirty="0"/>
              <a:t>termin i sposób składania ofert, </a:t>
            </a:r>
          </a:p>
          <a:p>
            <a:pPr>
              <a:lnSpc>
                <a:spcPct val="170000"/>
              </a:lnSpc>
            </a:pPr>
            <a:r>
              <a:rPr lang="pl-PL" dirty="0"/>
              <a:t>termin wykonania zamówienia, </a:t>
            </a:r>
          </a:p>
          <a:p>
            <a:pPr>
              <a:lnSpc>
                <a:spcPct val="170000"/>
              </a:lnSpc>
            </a:pPr>
            <a:r>
              <a:rPr lang="pl-PL" dirty="0"/>
              <a:t>informację na temat zakazu konfliktu interesów, </a:t>
            </a:r>
          </a:p>
          <a:p>
            <a:pPr>
              <a:lnSpc>
                <a:spcPct val="170000"/>
              </a:lnSpc>
            </a:pPr>
            <a:r>
              <a:rPr lang="pl-PL" dirty="0"/>
              <a:t>określenie warunków istotnych zmian umowy zawartej w wyniku przeprowadzonego postępowania o udzielenie zamówienia, o ile zamawiający przewiduje możliwość zmiany umowy, </a:t>
            </a:r>
          </a:p>
          <a:p>
            <a:pPr>
              <a:lnSpc>
                <a:spcPct val="170000"/>
              </a:lnSpc>
            </a:pPr>
            <a:r>
              <a:rPr lang="pl-PL" dirty="0"/>
              <a:t>opis części zamówienia, jeżeli zamawiający dopuszcza składanie ofert częściowych oraz liczbę części zamówienia, na którą wykonawca może złożyć ofertę, lub maksymalną liczbę części, na które zamówienie może zostać udzielone temu samemu wykonawcy, oraz kryteria lub zasady, mające zastosowanie do ustalenia, które części zamówienia zostaną udzielone jednemu wykonawcy, w przypadku wyboru jego oferty w większej niż maksymalna liczbie części, </a:t>
            </a:r>
          </a:p>
          <a:p>
            <a:pPr>
              <a:lnSpc>
                <a:spcPct val="170000"/>
              </a:lnSpc>
            </a:pPr>
            <a:r>
              <a:rPr lang="pl-PL" dirty="0"/>
              <a:t>w sytuacji, gdy zamawiający udziela zamówienia w częściach, informację, że dane postępowanie obejmuje jedynie część zamówienia, wraz z określeniem zakresu lub wartości całego zamówienia oraz informacjami co do pozostałych części zamówienia</a:t>
            </a:r>
          </a:p>
          <a:p>
            <a:pPr>
              <a:lnSpc>
                <a:spcPct val="170000"/>
              </a:lnSpc>
            </a:pPr>
            <a:r>
              <a:rPr lang="pl-PL" dirty="0"/>
              <a:t>informacje dotyczące ofert wariantowych, jeżeli zamawiający wymaga lub dopuszcza ich składanie, w tym opis sposobu przedstawiania ofert wariantowych oraz minimalne warunki, jakim muszą odpowiadać oferty wariantowe wraz z wybranymi kryteriami oceny oraz informacja, czy oferta wariantowa powinna być złożona wraz z ofertą albo zamiast oferty.</a:t>
            </a:r>
          </a:p>
        </p:txBody>
      </p:sp>
      <p:sp>
        <p:nvSpPr>
          <p:cNvPr id="4" name="Symbol zastępczy numeru slajdu 3">
            <a:extLst>
              <a:ext uri="{FF2B5EF4-FFF2-40B4-BE49-F238E27FC236}">
                <a16:creationId xmlns:a16="http://schemas.microsoft.com/office/drawing/2014/main" id="{C6D24C55-6E62-D65B-4E2F-D601DAB4FF97}"/>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357147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170B0-2822-372B-BCFD-7D1D8620DCCE}"/>
              </a:ext>
            </a:extLst>
          </p:cNvPr>
          <p:cNvSpPr>
            <a:spLocks noGrp="1"/>
          </p:cNvSpPr>
          <p:nvPr>
            <p:ph type="title"/>
          </p:nvPr>
        </p:nvSpPr>
        <p:spPr>
          <a:xfrm>
            <a:off x="1003983" y="575959"/>
            <a:ext cx="8640381" cy="647753"/>
          </a:xfrm>
        </p:spPr>
        <p:txBody>
          <a:bodyPr>
            <a:noAutofit/>
          </a:bodyPr>
          <a:lstStyle/>
          <a:p>
            <a:r>
              <a:rPr lang="pl-PL" sz="2000" dirty="0"/>
              <a:t>Protokół postępowania zawiera co najmniej:</a:t>
            </a:r>
          </a:p>
        </p:txBody>
      </p:sp>
      <p:sp>
        <p:nvSpPr>
          <p:cNvPr id="3" name="Symbol zastępczy zawartości 2">
            <a:extLst>
              <a:ext uri="{FF2B5EF4-FFF2-40B4-BE49-F238E27FC236}">
                <a16:creationId xmlns:a16="http://schemas.microsoft.com/office/drawing/2014/main" id="{5E53469F-0405-D97A-E3E4-A174D99419DF}"/>
              </a:ext>
            </a:extLst>
          </p:cNvPr>
          <p:cNvSpPr>
            <a:spLocks noGrp="1"/>
          </p:cNvSpPr>
          <p:nvPr>
            <p:ph idx="1"/>
          </p:nvPr>
        </p:nvSpPr>
        <p:spPr>
          <a:xfrm>
            <a:off x="1025907" y="1223712"/>
            <a:ext cx="8640382" cy="5976125"/>
          </a:xfrm>
        </p:spPr>
        <p:txBody>
          <a:bodyPr>
            <a:noAutofit/>
          </a:bodyPr>
          <a:lstStyle/>
          <a:p>
            <a:r>
              <a:rPr lang="pl-PL" sz="900" dirty="0"/>
              <a:t>wykaz wszystkich ofert, które wpłynęły w odpowiedzi na zapytanie ofertowe (w szczególności imię i nazwisko albo nazwa wykonawcy, jego siedziba oraz cena), </a:t>
            </a:r>
          </a:p>
          <a:p>
            <a:r>
              <a:rPr lang="pl-PL" sz="900" dirty="0"/>
              <a:t>wykryte przypadki konfliktu interesów i podjęte w związku z tym środki albo informację o braku występowania konfliktu interesów, </a:t>
            </a:r>
          </a:p>
          <a:p>
            <a:r>
              <a:rPr lang="pl-PL" sz="900" dirty="0"/>
              <a:t>informację o spełnieniu warunków udziału w postępowaniu przez wykonawców, o ile takie warunki były stawiane, </a:t>
            </a:r>
          </a:p>
          <a:p>
            <a:r>
              <a:rPr lang="pl-PL" sz="900" dirty="0"/>
              <a:t>informację o wagach punktowych lub procentowych przypisanych do poszczególnych kryteriów oceny i przyznanej punktacji poszczególnym wykonawcom za spełnienie danego kryterium, </a:t>
            </a:r>
          </a:p>
          <a:p>
            <a:r>
              <a:rPr lang="pl-PL" sz="900" dirty="0"/>
              <a:t>uzasadnienie rezygnacji z dopuszczenia możliwości składania ofert częściowych (jeśli dotyczy), </a:t>
            </a:r>
          </a:p>
          <a:p>
            <a:r>
              <a:rPr lang="pl-PL" sz="900" dirty="0"/>
              <a:t>powody odrzucenia ofert, w tym ofert uznanych za rażąco niskie (o ile dotyczy), </a:t>
            </a:r>
          </a:p>
          <a:p>
            <a:r>
              <a:rPr lang="pl-PL" sz="900" dirty="0"/>
              <a:t>wskazanie wybranej oferty (imię i nazwisko albo nazwa wykonawcy) wraz z uzasadnieniem wyboru albo powodów, dla których zamawiający postanowił zrezygnować z udzielenia zamówienia, </a:t>
            </a:r>
          </a:p>
          <a:p>
            <a:r>
              <a:rPr lang="pl-PL" sz="900" dirty="0"/>
              <a:t>imiona i nazwiska osób, które wykonywały czynności w prowadzonym postępowaniu, </a:t>
            </a:r>
          </a:p>
          <a:p>
            <a:r>
              <a:rPr lang="pl-PL" sz="900" dirty="0"/>
              <a:t>datę sporządzenia protokołu, </a:t>
            </a:r>
          </a:p>
          <a:p>
            <a:r>
              <a:rPr lang="pl-PL" sz="900" dirty="0"/>
              <a:t>załączniki: dokument z szacowania chyba że szacowanie wartości zamówienia wynika z zatwierdzonego wniosku o dofinansowanie projektu, oświadczenia, o których mowa w zapytaniu ofertowym  (oraz jego zmian, o ile zostały dokonane) wraz ze złożonymi ofertami, oraz wymiany informacji pomiędzy zamawiającym a wykonawcą. </a:t>
            </a:r>
          </a:p>
        </p:txBody>
      </p:sp>
      <p:sp>
        <p:nvSpPr>
          <p:cNvPr id="4" name="Symbol zastępczy numeru slajdu 3">
            <a:extLst>
              <a:ext uri="{FF2B5EF4-FFF2-40B4-BE49-F238E27FC236}">
                <a16:creationId xmlns:a16="http://schemas.microsoft.com/office/drawing/2014/main" id="{9360A4D3-D47A-7C1F-7B8F-CB8F5851DA20}"/>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3393097345"/>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1673</TotalTime>
  <Words>2193</Words>
  <Application>Microsoft Office PowerPoint</Application>
  <PresentationFormat>Niestandardowy</PresentationFormat>
  <Paragraphs>135</Paragraphs>
  <Slides>26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26</vt:i4>
      </vt:variant>
    </vt:vector>
  </HeadingPairs>
  <TitlesOfParts>
    <vt:vector size="31" baseType="lpstr">
      <vt:lpstr>Arial</vt:lpstr>
      <vt:lpstr>Calibri</vt:lpstr>
      <vt:lpstr>Open Sans</vt:lpstr>
      <vt:lpstr>Wingdings</vt:lpstr>
      <vt:lpstr>Motyw pakietu Office</vt:lpstr>
      <vt:lpstr> </vt:lpstr>
      <vt:lpstr>Podrozdział 3.2. Zasada konkurencyjności Wytyczne dotyczące kwalifikowalności wydatków na lata 2021–2027</vt:lpstr>
      <vt:lpstr>Szacowanie wartości zamówienia </vt:lpstr>
      <vt:lpstr>Prezentacja programu PowerPoint</vt:lpstr>
      <vt:lpstr>Prezentacja programu PowerPoint</vt:lpstr>
      <vt:lpstr>Konflikt Interesów</vt:lpstr>
      <vt:lpstr>Ogłoszenie o zamówieniu </vt:lpstr>
      <vt:lpstr>Zapytanie ofertowe zawiera w szczególności:</vt:lpstr>
      <vt:lpstr>Protokół postępowania zawiera co najmniej:</vt:lpstr>
      <vt:lpstr>Wytyczne dotyczące sposobu korygowania nieprawidłowości na lata 2021-2027</vt:lpstr>
      <vt:lpstr>Rodzaje kontroli</vt:lpstr>
      <vt:lpstr>Kontrola na miejscu realizacji projektu  (Art.18 umowy o dofinansowanie) </vt:lpstr>
      <vt:lpstr>Prezentacja programu PowerPoint</vt:lpstr>
      <vt:lpstr>Weryfikacja i kontrola zamówień (Art.17 umowy o dofinansowanie)</vt:lpstr>
      <vt:lpstr>Schemat procesu przeprowadzenia kontroli u Beneficjenta</vt:lpstr>
      <vt:lpstr>Promocja projektu</vt:lpstr>
      <vt:lpstr>Prezentacja programu PowerPoint</vt:lpstr>
      <vt:lpstr>Prezentacja programu PowerPoint</vt:lpstr>
      <vt:lpstr>Wzór tablicy informacyjnej</vt:lpstr>
      <vt:lpstr>Wzór plakatu</vt:lpstr>
      <vt:lpstr>Wzór naklejki</vt:lpstr>
      <vt:lpstr>Nienależyte wywiązanie się Beneficjenta z obowiązków promocyjnych wiąże się z:</vt:lpstr>
      <vt:lpstr>Wyodrębniona ewidencja księgowa</vt:lpstr>
      <vt:lpstr>Jeśli Beneficjent:</vt:lpstr>
      <vt:lpstr>Cel oraz wskaźniki projektu</vt:lpstr>
      <vt:lpstr>Magda Bzdzikot Kierownik Sekcji Kontroli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Katarzyna Kaparska</cp:lastModifiedBy>
  <cp:revision>178</cp:revision>
  <dcterms:created xsi:type="dcterms:W3CDTF">2022-06-22T09:40:44Z</dcterms:created>
  <dcterms:modified xsi:type="dcterms:W3CDTF">2026-03-26T10:34:10Z</dcterms:modified>
</cp:coreProperties>
</file>