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1"/>
  </p:sldMasterIdLst>
  <p:notesMasterIdLst>
    <p:notesMasterId r:id="rId15"/>
  </p:notesMasterIdLst>
  <p:sldIdLst>
    <p:sldId id="256" r:id="rId2"/>
    <p:sldId id="977" r:id="rId3"/>
    <p:sldId id="981" r:id="rId4"/>
    <p:sldId id="974" r:id="rId5"/>
    <p:sldId id="975" r:id="rId6"/>
    <p:sldId id="978" r:id="rId7"/>
    <p:sldId id="982" r:id="rId8"/>
    <p:sldId id="983" r:id="rId9"/>
    <p:sldId id="984" r:id="rId10"/>
    <p:sldId id="979" r:id="rId11"/>
    <p:sldId id="980" r:id="rId12"/>
    <p:sldId id="985" r:id="rId13"/>
    <p:sldId id="260" r:id="rId14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howGuides="1">
      <p:cViewPr varScale="1">
        <p:scale>
          <a:sx n="75" d="100"/>
          <a:sy n="75" d="100"/>
        </p:scale>
        <p:origin x="1330" y="53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52D4A7-232B-407E-998E-3679C980FBAB}" type="slidenum">
              <a:rPr lang="pl-PL" altLang="pl-PL" smtClean="0"/>
              <a:pPr>
                <a:defRPr/>
              </a:pPr>
              <a:t>4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69445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2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8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2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8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3FDB76B9-FC6C-44C1-A4FF-DBB958B8D7F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pic>
        <p:nvPicPr>
          <p:cNvPr id="12" name="Obraz 11" descr="Logo rocznicowe: 25 lat Samorządu Województwa Pomorskiego.">
            <a:extLst>
              <a:ext uri="{FF2B5EF4-FFF2-40B4-BE49-F238E27FC236}">
                <a16:creationId xmlns:a16="http://schemas.microsoft.com/office/drawing/2014/main" id="{EA3EF631-4EC4-4DF9-9F29-F25B4C6AE2E6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094" y="460525"/>
            <a:ext cx="2406403" cy="1171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0A228201-59AA-470F-B779-D4FECA3DF137}"/>
              </a:ext>
            </a:extLst>
          </p:cNvPr>
          <p:cNvSpPr/>
          <p:nvPr userDrawn="1"/>
        </p:nvSpPr>
        <p:spPr>
          <a:xfrm>
            <a:off x="1025525" y="1983572"/>
            <a:ext cx="8640763" cy="4321274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C7D00171-EF30-4814-B375-246769FD4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1" name="Obraz 10" descr="Obraz zawierający tekst&#10;&#10;Opis wygenerowany automatycznie">
            <a:extLst>
              <a:ext uri="{FF2B5EF4-FFF2-40B4-BE49-F238E27FC236}">
                <a16:creationId xmlns:a16="http://schemas.microsoft.com/office/drawing/2014/main" id="{2ABF63AC-8150-4C02-BE62-EBE0A03986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1629EBDD-5340-4285-A47D-77B29466EF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5848" y="3411613"/>
            <a:ext cx="7920115" cy="1087764"/>
          </a:xfrm>
        </p:spPr>
        <p:txBody>
          <a:bodyPr anchor="t" anchorCtr="0">
            <a:normAutofit/>
          </a:bodyPr>
          <a:lstStyle>
            <a:lvl1pPr algn="ctr">
              <a:lnSpc>
                <a:spcPts val="4000"/>
              </a:lnSpc>
              <a:defRPr sz="3200"/>
            </a:lvl1pPr>
          </a:lstStyle>
          <a:p>
            <a:br>
              <a:rPr lang="pl-PL" dirty="0"/>
            </a:br>
            <a:r>
              <a:rPr lang="pl-PL" dirty="0"/>
              <a:t>Dziękuję za uwagę.</a:t>
            </a:r>
            <a:endParaRPr lang="en-US" dirty="0"/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E2649279-68AC-4F54-A880-75A79D7385C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1C169691-7357-4DDF-8437-CEB5E8C7275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69B9B22B-67E4-4504-8A58-6D72DCD7A2A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0BC155C9-2974-4950-B840-0E7ABDF714B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C1C9A51C-3E9A-43B3-865C-E0B79CE15EF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AE3D26F0-CB23-476D-84AC-833FF583534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02C74DC5-C335-4B67-9BCD-34D60F57C6C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0F174CC1-CE15-4868-A9EE-2844EB32D55C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580C7992-BAEE-4176-9AF5-42DA24B7599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BA86516E-B5E1-4DB3-981D-6523926A2A17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709B0195-39FE-4DB2-9F58-C6258A41F18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06B4110B-C953-4485-B94D-302AD469CBD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8" name="Obraz 27">
            <a:extLst>
              <a:ext uri="{FF2B5EF4-FFF2-40B4-BE49-F238E27FC236}">
                <a16:creationId xmlns:a16="http://schemas.microsoft.com/office/drawing/2014/main" id="{7E3F8DBC-0D86-4A87-B80E-1209AC8C45A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16B12232-DA5C-0679-2B1E-1C58C09FFEAB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3358" y="588723"/>
            <a:ext cx="2431838" cy="1225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3">
            <a:extLst>
              <a:ext uri="{FF2B5EF4-FFF2-40B4-BE49-F238E27FC236}">
                <a16:creationId xmlns:a16="http://schemas.microsoft.com/office/drawing/2014/main" id="{7D8984F5-4507-44D2-B7B4-AC55991209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43348-6193-419C-9E47-16D22AC0328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59861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435F0698-B762-4CA8-B4E7-F5A604257866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3EA5447D-D2B1-F883-4F58-9C9EC1F65852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3358" y="588723"/>
            <a:ext cx="2431838" cy="1225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0CF3E933-1DA6-403F-9323-5B318B99433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pic>
        <p:nvPicPr>
          <p:cNvPr id="8" name="Obraz 7" descr="Logo rocznicowe: 25 lat Samorządu Województwa Pomorskiego.">
            <a:extLst>
              <a:ext uri="{FF2B5EF4-FFF2-40B4-BE49-F238E27FC236}">
                <a16:creationId xmlns:a16="http://schemas.microsoft.com/office/drawing/2014/main" id="{47461BC3-2B77-43FB-8BAB-EFD2EBB0386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2430" y="1050409"/>
            <a:ext cx="2406403" cy="1171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pic>
        <p:nvPicPr>
          <p:cNvPr id="7" name="Obraz 6" descr="Logo rocznicowe: 25 lat Samorządu Województwa Pomorskiego.">
            <a:extLst>
              <a:ext uri="{FF2B5EF4-FFF2-40B4-BE49-F238E27FC236}">
                <a16:creationId xmlns:a16="http://schemas.microsoft.com/office/drawing/2014/main" id="{8DAA9314-721F-4659-8D76-1CB0F3F0F6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5485" y="755501"/>
            <a:ext cx="2406403" cy="1171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  <p:sldLayoutId id="2147483741" r:id="rId11"/>
  </p:sldLayoutIdLst>
  <p:hf hdr="0" ftr="0" dt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5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instrukcje.cst2021.gov.pl/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1430" y="3235955"/>
            <a:ext cx="8568952" cy="615890"/>
          </a:xfrm>
        </p:spPr>
        <p:txBody>
          <a:bodyPr>
            <a:noAutofit/>
          </a:bodyPr>
          <a:lstStyle/>
          <a:p>
            <a:pPr algn="ctr"/>
            <a:r>
              <a:rPr lang="pl-PL" sz="2600" dirty="0"/>
              <a:t>Wnioski o płatność w ramach Działania 1.1. FEP</a:t>
            </a:r>
            <a:endParaRPr lang="pl-PL" sz="2700" dirty="0"/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5887" y="4067869"/>
            <a:ext cx="7920037" cy="615890"/>
          </a:xfrm>
        </p:spPr>
        <p:txBody>
          <a:bodyPr/>
          <a:lstStyle/>
          <a:p>
            <a:pPr algn="ctr"/>
            <a:r>
              <a:rPr lang="pl-PL" altLang="pl-PL" sz="2400" dirty="0"/>
              <a:t>Agencja Rozwoju Pomorza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000AC5-F796-D355-F244-152D11574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Wniosek zaliczkowy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394D152-A02F-7629-96F5-1DD70B3720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619597"/>
            <a:ext cx="8640382" cy="5400240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Zaliczki udzielane są na podstawie poprawnie złożonego w systemie CST2021 wniosku zaliczkowego, złożonego na co najmniej 30 dni przed planowanym  terminem wykorzystania zaliczki.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Zaliczka udzielana jest do wysokości udziału dofinansowania w płatności. Kwota jednej zaliczki nie może przekroczyć </a:t>
            </a:r>
            <a:r>
              <a:rPr lang="pl-PL" b="1" dirty="0"/>
              <a:t>25%</a:t>
            </a:r>
            <a:r>
              <a:rPr lang="pl-PL" dirty="0"/>
              <a:t> </a:t>
            </a:r>
            <a:r>
              <a:rPr lang="pl-PL" b="1" dirty="0"/>
              <a:t>dofinansowania</a:t>
            </a:r>
            <a:r>
              <a:rPr lang="pl-PL" dirty="0"/>
              <a:t> w Projekcie.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Łączna kwota zaliczek udzielonych na realizację Projektu nie może przekroczyć </a:t>
            </a:r>
            <a:r>
              <a:rPr lang="pl-PL" b="1" dirty="0"/>
              <a:t>75% dofinasowania</a:t>
            </a:r>
            <a:r>
              <a:rPr lang="pl-PL" dirty="0"/>
              <a:t> zatwierdzonego w Projekcie.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Beneficjent wskazuje we wniosku zaliczkowym które zadania mają zostać sfinansowane z bieżącej zaliczki. W momencie składania wniosku zaliczkowego Beneficjent winien być związany umową z wykonawcą tej części zakresu projektu, która ma zostać sfinansowana z zaliczki.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Zaliczka wypłacana jest na </a:t>
            </a:r>
            <a:r>
              <a:rPr lang="pl-PL" u="sng" dirty="0"/>
              <a:t>wyodrębniony rachunek bankowy Beneficjenta </a:t>
            </a:r>
            <a:r>
              <a:rPr lang="pl-PL" dirty="0"/>
              <a:t>prowadzony </a:t>
            </a:r>
            <a:r>
              <a:rPr lang="pl-PL" b="1" dirty="0"/>
              <a:t>WYŁĄCZNIE</a:t>
            </a:r>
            <a:r>
              <a:rPr lang="pl-PL" dirty="0"/>
              <a:t> na potrzeby obsługi </a:t>
            </a:r>
            <a:r>
              <a:rPr lang="pl-PL" u="sng" dirty="0"/>
              <a:t>płatności zaliczkowych </a:t>
            </a:r>
            <a:r>
              <a:rPr lang="pl-PL" dirty="0"/>
              <a:t>w Projekcie.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Wypłata zaliczki możliwa jest po wniesieniu prawidłowo ustanowionego zabezpieczenia prawidłowej realizacji umowy.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dirty="0"/>
          </a:p>
          <a:p>
            <a:pPr>
              <a:buFont typeface="Wingdings" panose="05000000000000000000" pitchFamily="2" charset="2"/>
              <a:buChar char="Ø"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EBA1B3E-0D42-1D4C-87CB-5D3A40863F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03064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88E2C8-6FDB-DF29-AB18-DA6F42FC2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Rozliczenie zaliczki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298E61F-E87A-1302-23E1-84C75BFA5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619597"/>
            <a:ext cx="8640382" cy="525658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Rozliczenie zaliczki następuje w terminie </a:t>
            </a:r>
            <a:r>
              <a:rPr lang="pl-PL" b="1" dirty="0"/>
              <a:t>90 dni </a:t>
            </a:r>
            <a:r>
              <a:rPr lang="pl-PL" dirty="0"/>
              <a:t>od daty obciążenia rachunku bankowego Płatnika (Instytucji Pośredniczącej).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Formy rozliczenia zaliczki: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pl-PL" dirty="0"/>
              <a:t>złożenie w systemie CST2021 wniosku rozliczającego zaliczkę wraz z dokumentami potwierdzającymi prawidłowe poniesienie wydatków, na które zaliczka została udzielona,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pl-PL" dirty="0"/>
              <a:t>zwrot niewydatkowanej kwoty zaliczki na rachunek bankowy wskazany przez Instytucję Pośredniczącą.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W przypadku nieprawidłowego lub nieterminowego rozliczenia zaliczki Instytucja Pośrednicząca nalicza odsetki jak dla zaległości podatkowych zgodnie z UFP.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Odsetki bankowe narosłe na wyodrębnionym rachunku bankowym przeznaczonym do obsługi zaliczek w Projekcie podlegają zwrotowi, zgodnie zasadami wskazanymi w Art. 10 pkt. 12 Załącznika nr 1 do Umowy na rachunek bankowy wskazany przez Instytucję Pośredniczącą.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dirty="0"/>
          </a:p>
          <a:p>
            <a:pPr>
              <a:buFont typeface="Wingdings" panose="05000000000000000000" pitchFamily="2" charset="2"/>
              <a:buChar char="Ø"/>
            </a:pPr>
            <a:endParaRPr lang="pl-PL" dirty="0"/>
          </a:p>
          <a:p>
            <a:pPr>
              <a:buFont typeface="Wingdings" panose="05000000000000000000" pitchFamily="2" charset="2"/>
              <a:buChar char="Ø"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EA9AF5F-11C9-FEC3-BEE6-3A9B35FDC4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59205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C390E45-F6DA-A1AB-0423-3D9A9A35B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1187549"/>
            <a:ext cx="8640381" cy="792288"/>
          </a:xfrm>
        </p:spPr>
        <p:txBody>
          <a:bodyPr/>
          <a:lstStyle/>
          <a:p>
            <a:r>
              <a:rPr lang="pl-PL" dirty="0"/>
              <a:t>Harmonogram płatności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A207F84-F311-C16A-57F6-7C1F392DE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627709"/>
            <a:ext cx="8640382" cy="403213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Beneficjent zobowiązany jest do wprowadzenia do CST2021 Harmonogramu płatności obejmującego bieżący oraz kolejny rok realizacji Projektu.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Pierwszy Harmonogram płatności należy wprowadzić do systemu w terminie </a:t>
            </a:r>
            <a:r>
              <a:rPr lang="pl-PL" u="sng" dirty="0"/>
              <a:t>3 dni </a:t>
            </a:r>
            <a:r>
              <a:rPr lang="pl-PL" dirty="0"/>
              <a:t>od dnia zawarcia Umowy.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Harmonogram płatności należy aktualizować co 12 miesięcy oraz każdorazowo, w przypadku gdy planowane terminy oraz wysokość dofinansowania wydatków kwalifikowalnych ulegną zmianie.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F4063E5-AA92-DEDC-708F-B063C84B5E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43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8875" y="3203773"/>
            <a:ext cx="3096345" cy="1714682"/>
          </a:xfrm>
        </p:spPr>
        <p:txBody>
          <a:bodyPr>
            <a:noAutofit/>
          </a:bodyPr>
          <a:lstStyle/>
          <a:p>
            <a:pPr algn="l"/>
            <a:r>
              <a:rPr lang="pl-PL" sz="2000" dirty="0">
                <a:solidFill>
                  <a:srgbClr val="002060"/>
                </a:solidFill>
                <a:latin typeface="Calibri" pitchFamily="34" charset="0"/>
              </a:rPr>
              <a:t>Alicja Bielska</a:t>
            </a:r>
            <a:br>
              <a:rPr lang="pl-PL" sz="2000" dirty="0">
                <a:solidFill>
                  <a:srgbClr val="002060"/>
                </a:solidFill>
                <a:latin typeface="Calibri" pitchFamily="34" charset="0"/>
              </a:rPr>
            </a:br>
            <a:r>
              <a:rPr lang="pl-PL" sz="2000" dirty="0">
                <a:solidFill>
                  <a:srgbClr val="002060"/>
                </a:solidFill>
                <a:latin typeface="Calibri" pitchFamily="34" charset="0"/>
              </a:rPr>
              <a:t>Sekcja płatności B+R</a:t>
            </a:r>
            <a:br>
              <a:rPr lang="pl-PL" sz="2000" dirty="0">
                <a:solidFill>
                  <a:schemeClr val="tx1"/>
                </a:solidFill>
                <a:latin typeface="Calibri" pitchFamily="34" charset="0"/>
              </a:rPr>
            </a:br>
            <a:br>
              <a:rPr lang="pl-PL" sz="2000" dirty="0">
                <a:solidFill>
                  <a:schemeClr val="tx1"/>
                </a:solidFill>
                <a:latin typeface="Calibri" pitchFamily="34" charset="0"/>
              </a:rPr>
            </a:br>
            <a:br>
              <a:rPr lang="pl-PL" sz="2000" dirty="0">
                <a:solidFill>
                  <a:schemeClr val="tx1"/>
                </a:solidFill>
                <a:latin typeface="Calibri" pitchFamily="34" charset="0"/>
              </a:rPr>
            </a:br>
            <a:endParaRPr lang="pl-PL" sz="2000" dirty="0"/>
          </a:p>
        </p:txBody>
      </p:sp>
      <p:sp>
        <p:nvSpPr>
          <p:cNvPr id="3" name="Tytuł 5">
            <a:extLst>
              <a:ext uri="{FF2B5EF4-FFF2-40B4-BE49-F238E27FC236}">
                <a16:creationId xmlns:a16="http://schemas.microsoft.com/office/drawing/2014/main" id="{2BA60A30-257C-44C1-BBC6-563FA7D4AAA5}"/>
              </a:ext>
            </a:extLst>
          </p:cNvPr>
          <p:cNvSpPr txBox="1">
            <a:spLocks/>
          </p:cNvSpPr>
          <p:nvPr/>
        </p:nvSpPr>
        <p:spPr>
          <a:xfrm>
            <a:off x="1817514" y="3275781"/>
            <a:ext cx="2583904" cy="122413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1007943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2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pl-PL" sz="2400" dirty="0">
                <a:solidFill>
                  <a:srgbClr val="002060"/>
                </a:solidFill>
                <a:latin typeface="+mn-lt"/>
              </a:rPr>
              <a:t>Dziękuję </a:t>
            </a:r>
            <a:br>
              <a:rPr lang="pl-PL" sz="2400" dirty="0">
                <a:solidFill>
                  <a:srgbClr val="002060"/>
                </a:solidFill>
                <a:latin typeface="+mn-lt"/>
              </a:rPr>
            </a:br>
            <a:r>
              <a:rPr lang="pl-PL" sz="2400" dirty="0">
                <a:solidFill>
                  <a:srgbClr val="002060"/>
                </a:solidFill>
                <a:latin typeface="+mn-lt"/>
              </a:rPr>
              <a:t>za uwagę</a:t>
            </a:r>
          </a:p>
        </p:txBody>
      </p:sp>
    </p:spTree>
    <p:extLst>
      <p:ext uri="{BB962C8B-B14F-4D97-AF65-F5344CB8AC3E}">
        <p14:creationId xmlns:p14="http://schemas.microsoft.com/office/powerpoint/2010/main" val="3325994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82565EDA-22D6-D19A-E5C5-5274E3BDE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Zasady kwalifikowania wydatków w ramach Działania 1.1. FEP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3FC9BFA1-C1F2-69DF-28DE-349B965EF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979837"/>
            <a:ext cx="8640382" cy="4968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Kwalifikowalny jest wydatek, który spełnia warunki wskazane w Art.7 Załącznika nr 1 do Umowy, w tym: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został faktycznie poniesiony w okresie realizacji projektu wskazanym w  Umowie,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jest zgodny z obowiązującymi przepisami prawa, spełnia warunki wskazane w Programie FEP, SZOP, Kryteriach wyboru projektów i Regulaminie wyboru projektów,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został uwzględniony w budżecie Projektu / w zakresie rzeczowym Projektu we wniosku o dofinasowanie,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został poniesiony zgodnie z postanowieniami Umowy, Wytycznymi dot. kwalifikowalności wydatków oraz innymi dokumentami do których stosowania zobowiązał się Beneficjent w Umowie,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jest niezbędny do realizacji celów projektu i został poniesiony w związku z realizacją Projektu,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11393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9AD890-F107-BABC-72C1-6F3A77633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Zasady kwalifikowania wydatków w ramach Działania 1.1. FEP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397F5F8-0F9F-5630-F82D-5074BE772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123653"/>
            <a:ext cx="8640382" cy="453618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został dokonany w sposób przejrzysty, racjonalny, efektywny, z zachowaniem uzyskiwania najlepszych efektów z danych nakładów,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został należycie udokumentowany,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został wykazany we wniosku o płatność złożonym za pośrednictwem systemu CST2021,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faktury i inne dokumenty o równoważnej wartości dowodowej zostały opisane zgodnie z zasadami wskazanymi w Załączniku nr 5 do Umowy,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nie stanowi wydatku niekwalifikowalnego na mocy obowiązujących przepisów prawa,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nie narusza zakazu podwójnego finasowania wydatków,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spełnia warunki wskazane w Art. 7 ust. 1 pkt.14 Załącznika nr 1 do Umowy – dot. komponentu wdrożeniowego.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37F3C51-5111-D24F-268D-DA3B6BBE24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51324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597131A-51DD-D07C-12C8-E7916BB06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Rodzaje wniosków o płatność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3D62E08-2089-C016-EB53-10906652A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267669"/>
            <a:ext cx="8640382" cy="439217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b="1" dirty="0"/>
              <a:t>wniosek sprawozdawczy </a:t>
            </a:r>
            <a:r>
              <a:rPr lang="pl-PL" dirty="0"/>
              <a:t>(zawiera część sprawozdawczą, bez części finansowej),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b="1" dirty="0"/>
              <a:t>wniosek refundacyjny </a:t>
            </a:r>
            <a:r>
              <a:rPr lang="pl-PL" dirty="0"/>
              <a:t>(zawiera zarówno część sprawozdawczą jak i część finansową),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b="1" dirty="0"/>
              <a:t>wniosek końcowy </a:t>
            </a:r>
            <a:r>
              <a:rPr lang="pl-PL" dirty="0"/>
              <a:t>(zawiera zarówno część sprawozdawczą jak i finansową oraz rozliczenie dotacji warunkowej - dot. projektów z komponentem wdrożeniowym),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b="1" dirty="0"/>
              <a:t>wniosek zaliczkowy </a:t>
            </a:r>
            <a:r>
              <a:rPr lang="pl-PL" dirty="0"/>
              <a:t>(nie należy go łączyć z innymi wnioskami o płatność),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b="1" dirty="0"/>
              <a:t>wniosek rozliczający zaliczkę </a:t>
            </a:r>
            <a:r>
              <a:rPr lang="pl-PL" dirty="0"/>
              <a:t>(można go łączyć z wnioskiem refundacyjnym oraz z wnioskiem końcowym).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dirty="0"/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3613B9E9-2725-4689-A8EC-1E24429B91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443348-6193-419C-9E47-16D22AC03280}" type="slidenum">
              <a:rPr lang="pl-PL" altLang="pl-PL" smtClean="0"/>
              <a:pPr>
                <a:defRPr/>
              </a:pPr>
              <a:t>4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52895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8FCF405-975A-1475-8440-11BF56C0E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Zasady składania wniosków o płatność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7598963-8956-1C96-2BEC-7DFBAE78F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979837"/>
            <a:ext cx="8640382" cy="496835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Wnioski o płatność należy składać za pośrednictwem systemu CST2021.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Przed złożeniem pierwszego wniosku o płatność należy złożyć wniosek o dodanie Osoby Zarządzającej projektem w CST2021 po stronie Beneficjenta (tej osobie nadane zostaną uprawnienia administracyjne – będzie mogła dodawać kolejne osoby uprawnione do obsługi CST2021 po stronie Beneficjenta).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Osoba Zarządzająca projektem w CST2021 oraz pozostałe, dodane przez nią w CST2021 osoby działają w imieniu Beneficjenta. Beneficjent zapewnia, że wszystkie uprawnione w CST2021 osoby do podpisywania wniosków o płatność wykorzystują </a:t>
            </a:r>
            <a:r>
              <a:rPr lang="pl-PL" u="sng" dirty="0"/>
              <a:t>kwalifikowany podpis elektroniczny </a:t>
            </a:r>
            <a:r>
              <a:rPr lang="pl-PL" dirty="0"/>
              <a:t>lub podpis niekwalifikowany </a:t>
            </a:r>
            <a:r>
              <a:rPr lang="pl-PL" u="sng" dirty="0"/>
              <a:t>generowany przez CST2021 przesyłany w postaci kodu autoryzacyjnego </a:t>
            </a:r>
            <a:r>
              <a:rPr lang="pl-PL" dirty="0"/>
              <a:t>na adres e-mail osoby uprawnionej.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Należy wypełnić w CST2021 </a:t>
            </a:r>
            <a:r>
              <a:rPr lang="pl-PL" u="sng" dirty="0"/>
              <a:t>bazę personelu Projektu </a:t>
            </a:r>
            <a:r>
              <a:rPr lang="pl-PL" dirty="0"/>
              <a:t>– jeśli w Projekcie uznane zostało za kwalifikowalne wynagrodzenie personelu bezpośredniego.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b="1" u="sng" dirty="0">
                <a:hlinkClick r:id="rId2"/>
              </a:rPr>
              <a:t>https://instrukcje.cst2021.gov.pl/</a:t>
            </a:r>
            <a:endParaRPr lang="pl-PL" b="1" dirty="0"/>
          </a:p>
          <a:p>
            <a:pPr>
              <a:buFont typeface="Wingdings" panose="05000000000000000000" pitchFamily="2" charset="2"/>
              <a:buChar char="Ø"/>
            </a:pPr>
            <a:endParaRPr lang="pl-PL" dirty="0"/>
          </a:p>
          <a:p>
            <a:pPr>
              <a:buFont typeface="Wingdings" panose="05000000000000000000" pitchFamily="2" charset="2"/>
              <a:buChar char="Ø"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83CB07C-56BE-A14A-04AF-CF3F9429C1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49212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D9FDCF-B922-173C-67CC-65518432F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Zasady składania wniosków o płatność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A3C12C-EFCC-53AF-6317-15B2F4AC6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835621"/>
            <a:ext cx="8640382" cy="496855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Wnioski o płatność Beneficjent zobowiązany jest składać nie częściej niż raz na 3 miesiące.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Pierwszy wniosek o płatność należy złożyć w terminie 3 miesięcy od daty zawarcia umowy lub od daty rozpoczęcia realizacji projektu w zależności od tego która data jest późniejsza.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We wnioskach o płatność: sprawozdawczych, refundacyjnych, rozliczających zaliczkę oraz we wniosku końcowym Beneficjent zobowiązany jest sprawozdawać przebieg realizacji projektu – w odniesieniu do poszczególnych zadań Projektu oraz osiągnięcie zakładanych w projekcie celów.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Wniosek końcowy musi być złożony w terminie 30 dni od daty wskazanej  w par. 4 ust. 1 Umowy (tj. od daty zakończenia realizacji Projektu).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u="sng" dirty="0"/>
              <a:t>Powyższe zasady nie dotyczą wniosków zaliczkowych</a:t>
            </a:r>
            <a:r>
              <a:rPr lang="pl-PL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dirty="0"/>
          </a:p>
          <a:p>
            <a:pPr>
              <a:buFont typeface="Wingdings" panose="05000000000000000000" pitchFamily="2" charset="2"/>
              <a:buChar char="Ø"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9C22A07-D65D-618F-D28E-57E7C2E1CE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59942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EF9F85-19A4-FDD2-33B3-231DCB034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755502"/>
            <a:ext cx="8640381" cy="1224336"/>
          </a:xfrm>
        </p:spPr>
        <p:txBody>
          <a:bodyPr>
            <a:normAutofit fontScale="90000"/>
          </a:bodyPr>
          <a:lstStyle/>
          <a:p>
            <a:r>
              <a:rPr lang="pl-PL" dirty="0"/>
              <a:t>Wnioski o płatność rozliczające wydatki</a:t>
            </a:r>
            <a:br>
              <a:rPr lang="pl-PL" dirty="0"/>
            </a:br>
            <a:r>
              <a:rPr lang="pl-PL" sz="2200" b="0" dirty="0"/>
              <a:t>(wniosek refundacyjny, wniosek końcowy, wniosek rozliczający zaliczkę)</a:t>
            </a:r>
            <a:br>
              <a:rPr lang="pl-PL" sz="2200" b="0" dirty="0"/>
            </a:br>
            <a:endParaRPr lang="pl-PL" sz="2200" b="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6658D3-9247-98C9-A64C-1BB4AC2B1E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5" y="2051645"/>
            <a:ext cx="8640382" cy="50405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Wymagają wypełnienia zarówno części sprawozdawczej jak i finansowej (a w przypadku wniosku rozliczającego zaliczkę również modułu dot. rozliczenia zaliczek).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Beneficjent wypełnia dane dot. postępu rzeczowego realizacji poszczególnych zadań w projekcie, w odniesieniu do wskazanych we Wniosku aplikacyjnym oraz Biznes planie założeń Projektu (w tym kamieni milowych).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Przed złożeniem wniosku o płatność Beneficjent zobowiązany jest złożyć zaświadczenie o aktualnym numerze rachunku bankowego przeznaczonego </a:t>
            </a:r>
            <a:r>
              <a:rPr lang="pl-PL" u="sng" dirty="0"/>
              <a:t>do wypłaty refundacji w Projekcie</a:t>
            </a:r>
            <a:r>
              <a:rPr lang="pl-PL" dirty="0"/>
              <a:t>, wystawione przez bank prowadzący rachunek.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Do wniosku o płatność składanym w CST2021 Beneficjent zobowiązany jest załączyć dokumenty dotyczące </a:t>
            </a:r>
            <a:r>
              <a:rPr lang="pl-PL" u="sng" dirty="0"/>
              <a:t>wszystkich pozycji </a:t>
            </a:r>
            <a:r>
              <a:rPr lang="pl-PL" dirty="0"/>
              <a:t>ujętych w Zestawieniu dokumentów we wniosku o płatność, potwierdzające prawidłowe poniesienie wszystkich wydatków, o których refundację ubiega się Beneficjent danym wnioskiem o płatność.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480668A-DDE5-D0B9-AA99-62D6D64271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73525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8A8FF9D-8704-6DE3-D1A5-1EB05AAAE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27510"/>
            <a:ext cx="8640381" cy="1152328"/>
          </a:xfrm>
        </p:spPr>
        <p:txBody>
          <a:bodyPr>
            <a:normAutofit fontScale="90000"/>
          </a:bodyPr>
          <a:lstStyle/>
          <a:p>
            <a:r>
              <a:rPr lang="pl-PL" dirty="0"/>
              <a:t>Wnioski o płatność rozliczające wydatki</a:t>
            </a:r>
            <a:br>
              <a:rPr lang="pl-PL" dirty="0"/>
            </a:br>
            <a:r>
              <a:rPr lang="pl-PL" sz="2200" b="0" dirty="0"/>
              <a:t>(wniosek refundacyjny, wniosek końcowy, wniosek rozliczający zaliczkę)</a:t>
            </a:r>
            <a:endParaRPr lang="pl-PL" sz="2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92846-24C6-B070-CC17-FE0BC63A7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979838"/>
            <a:ext cx="8640382" cy="5039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Do wniosku o płatność należy załączyć dokumenty wskazane w Art. 11 ust. 8 pkt.1 Załącznika nr 1 do Umowy, w tym: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umowy z wykonawcami wraz z aneksami (jeśli dotyczy),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umowy z pracownikami stanowiącymi personel projektu, (tj. bezpośrednio zaangażowanymi do realizacji zadań w Projekcie),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faktury lub inne dokumenty o równoważnej wartości dowodowej </a:t>
            </a:r>
            <a:r>
              <a:rPr lang="pl-PL" u="sng" dirty="0"/>
              <a:t>opisane zgodnie z Załącznikiem nr 5 do Umowy</a:t>
            </a:r>
            <a:r>
              <a:rPr lang="pl-PL" dirty="0"/>
              <a:t>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potwierdzenia zapłaty/ wyciągi bankowe z rachunku Beneficjenta przedstawiające operacje związane z załączonymi dokumentami księgowymi. (wyciągi z rachunku bankowego dot. należnych zaliczek na podatek dochodowy oraz składek ZUS sporządzone na podstawie list płac lub rachunków od umów cywilnoprawnych powinny zawierać opis wskazujący numer i tytuł Projektu oraz osoby zatrudnione przy projekcie z wyszczególnieniem wysokości odprowadzonych zaliczek/ składek ZUS),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AC7CCC8-1F6B-0FDE-5A0A-6193B2083B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97462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251522-A64C-3BDC-DA94-988C85217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2"/>
          </a:xfrm>
        </p:spPr>
        <p:txBody>
          <a:bodyPr>
            <a:normAutofit fontScale="90000"/>
          </a:bodyPr>
          <a:lstStyle/>
          <a:p>
            <a:r>
              <a:rPr lang="pl-PL" dirty="0"/>
              <a:t>Wnioski o płatność rozliczające wydatki</a:t>
            </a:r>
            <a:br>
              <a:rPr lang="pl-PL" dirty="0"/>
            </a:br>
            <a:r>
              <a:rPr lang="pl-PL" sz="2200" b="0" dirty="0"/>
              <a:t>(wniosek refundacyjny, wniosek końcowy, wniosek rozliczający zaliczkę)</a:t>
            </a:r>
            <a:endParaRPr lang="pl-PL" sz="2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AB7B3E-2D68-4BF3-50CC-350B56CFB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339677"/>
            <a:ext cx="8640382" cy="432016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dokumenty potwierdzające wykonanie i odbiór dostaw, usług, robót budowlanych (dokumenty te powinny wskazywać jakie elementy rozliczeniowe zostały wykonane ich wartość i ilość),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w przypadku zakupu urządzeń, które nie zostały zamontowane – protokoły odbioru urządzeń, lub przyjęcia materiałów z podaniem ich miejsca składowania, o ile obowiązek sporządzenia tych dokumentów wynika z umowy z wykonawcą lub z przepisów prawa 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dirty="0"/>
          </a:p>
          <a:p>
            <a:pPr marL="0" indent="0">
              <a:buNone/>
            </a:pPr>
            <a:r>
              <a:rPr lang="pl-PL" dirty="0"/>
              <a:t>Wypłata refundacji możliwa jest po wniesieniu prawidłowo ustanowionego zabezpieczenia prawidłowej realizacji umowy.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7B823BE-1F77-265E-5110-4AC99B3E3C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1780117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1724</TotalTime>
  <Words>1292</Words>
  <Application>Microsoft Office PowerPoint</Application>
  <PresentationFormat>Niestandardowy</PresentationFormat>
  <Paragraphs>83</Paragraphs>
  <Slides>13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8" baseType="lpstr">
      <vt:lpstr>Arial</vt:lpstr>
      <vt:lpstr>Calibri</vt:lpstr>
      <vt:lpstr>Open Sans</vt:lpstr>
      <vt:lpstr>Wingdings</vt:lpstr>
      <vt:lpstr>Motyw pakietu Office</vt:lpstr>
      <vt:lpstr>Wnioski o płatność w ramach Działania 1.1. FEP</vt:lpstr>
      <vt:lpstr>Zasady kwalifikowania wydatków w ramach Działania 1.1. FEP</vt:lpstr>
      <vt:lpstr>Zasady kwalifikowania wydatków w ramach Działania 1.1. FEP</vt:lpstr>
      <vt:lpstr>Rodzaje wniosków o płatność</vt:lpstr>
      <vt:lpstr>Zasady składania wniosków o płatność</vt:lpstr>
      <vt:lpstr>Zasady składania wniosków o płatność</vt:lpstr>
      <vt:lpstr>Wnioski o płatność rozliczające wydatki (wniosek refundacyjny, wniosek końcowy, wniosek rozliczający zaliczkę) </vt:lpstr>
      <vt:lpstr>Wnioski o płatność rozliczające wydatki (wniosek refundacyjny, wniosek końcowy, wniosek rozliczający zaliczkę)</vt:lpstr>
      <vt:lpstr>Wnioski o płatność rozliczające wydatki (wniosek refundacyjny, wniosek końcowy, wniosek rozliczający zaliczkę)</vt:lpstr>
      <vt:lpstr>Wniosek zaliczkowy</vt:lpstr>
      <vt:lpstr>Rozliczenie zaliczki</vt:lpstr>
      <vt:lpstr>Harmonogram płatności</vt:lpstr>
      <vt:lpstr>Alicja Bielska Sekcja płatności B+R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Alicja Bielska</cp:lastModifiedBy>
  <cp:revision>201</cp:revision>
  <dcterms:created xsi:type="dcterms:W3CDTF">2022-06-22T09:40:44Z</dcterms:created>
  <dcterms:modified xsi:type="dcterms:W3CDTF">2026-03-25T16:56:08Z</dcterms:modified>
</cp:coreProperties>
</file>