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08" r:id="rId1"/>
  </p:sldMasterIdLst>
  <p:notesMasterIdLst>
    <p:notesMasterId r:id="rId10"/>
  </p:notesMasterIdLst>
  <p:handoutMasterIdLst>
    <p:handoutMasterId r:id="rId11"/>
  </p:handoutMasterIdLst>
  <p:sldIdLst>
    <p:sldId id="256" r:id="rId2"/>
    <p:sldId id="1068" r:id="rId3"/>
    <p:sldId id="1067" r:id="rId4"/>
    <p:sldId id="1020" r:id="rId5"/>
    <p:sldId id="1072" r:id="rId6"/>
    <p:sldId id="1061" r:id="rId7"/>
    <p:sldId id="1073" r:id="rId8"/>
    <p:sldId id="1048" r:id="rId9"/>
  </p:sldIdLst>
  <p:sldSz cx="10691813" cy="7559675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715C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68" autoAdjust="0"/>
    <p:restoredTop sz="95208" autoAdjust="0"/>
  </p:normalViewPr>
  <p:slideViewPr>
    <p:cSldViewPr showGuides="1">
      <p:cViewPr varScale="1">
        <p:scale>
          <a:sx n="92" d="100"/>
          <a:sy n="92" d="100"/>
        </p:scale>
        <p:origin x="1740" y="96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22B7E501-B864-F6CF-957E-FCF22642330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1855C6F-3AE9-A75C-588C-0B47D4B359D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3AF6E8D7-9206-4026-AA73-E3B3E0FC0933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6B7E6E40-10D8-8D06-9E37-528BDF5C620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FD3B02C-2556-AEBD-ABEB-76FDB4EAB2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E87444AC-EB0D-4C98-A5F3-3C159BDEC8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829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67" tIns="45734" rIns="91467" bIns="45734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03.04.2026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67" tIns="45734" rIns="91467" bIns="45734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67" tIns="45734" rIns="91467" bIns="45734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6"/>
            <a:ext cx="2945659" cy="49805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4" y="9428586"/>
            <a:ext cx="2945659" cy="498055"/>
          </a:xfrm>
          <a:prstGeom prst="rect">
            <a:avLst/>
          </a:prstGeom>
        </p:spPr>
        <p:txBody>
          <a:bodyPr vert="horz" lIns="91467" tIns="45734" rIns="91467" bIns="45734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78929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4326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69564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540836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215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02B4DB-5212-AD42-B2C1-BD19AC94D45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35738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8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4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3" name="Obraz 12" descr="Obraz zawierający tekst&#10;&#10;Opis wygenerowany automatycznie">
            <a:extLst>
              <a:ext uri="{FF2B5EF4-FFF2-40B4-BE49-F238E27FC236}">
                <a16:creationId xmlns:a16="http://schemas.microsoft.com/office/drawing/2014/main" id="{49D1ECBE-9DB2-9B2A-CE8F-84EF95EA484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60" y="1973818"/>
            <a:ext cx="3959225" cy="720090"/>
          </a:xfrm>
          <a:prstGeom prst="rect">
            <a:avLst/>
          </a:prstGeom>
        </p:spPr>
      </p:pic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32" y="540402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3FDB76B9-FC6C-44C1-A4FF-DBB958B8D7F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pic>
        <p:nvPicPr>
          <p:cNvPr id="12" name="Obraz 11" descr="Logo rocznicowe: 25 lat Samorządu Województwa Pomorskiego.">
            <a:extLst>
              <a:ext uri="{FF2B5EF4-FFF2-40B4-BE49-F238E27FC236}">
                <a16:creationId xmlns:a16="http://schemas.microsoft.com/office/drawing/2014/main" id="{EA3EF631-4EC4-4DF9-9F29-F25B4C6AE2E6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094" y="460525"/>
            <a:ext cx="2406403" cy="1171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>
            <a:extLst>
              <a:ext uri="{FF2B5EF4-FFF2-40B4-BE49-F238E27FC236}">
                <a16:creationId xmlns:a16="http://schemas.microsoft.com/office/drawing/2014/main" id="{0A228201-59AA-470F-B779-D4FECA3DF137}"/>
              </a:ext>
            </a:extLst>
          </p:cNvPr>
          <p:cNvSpPr/>
          <p:nvPr userDrawn="1"/>
        </p:nvSpPr>
        <p:spPr>
          <a:xfrm>
            <a:off x="1025525" y="1983572"/>
            <a:ext cx="8640763" cy="4321274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C7D00171-EF30-4814-B375-246769FD4B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629EBDD-5340-4285-A47D-77B29466EFE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5848" y="3411613"/>
            <a:ext cx="7920115" cy="1087764"/>
          </a:xfrm>
        </p:spPr>
        <p:txBody>
          <a:bodyPr anchor="t" anchorCtr="0">
            <a:normAutofit/>
          </a:bodyPr>
          <a:lstStyle>
            <a:lvl1pPr algn="ctr">
              <a:lnSpc>
                <a:spcPts val="4000"/>
              </a:lnSpc>
              <a:defRPr sz="3200"/>
            </a:lvl1pPr>
          </a:lstStyle>
          <a:p>
            <a:br>
              <a:rPr lang="pl-PL" dirty="0"/>
            </a:br>
            <a:r>
              <a:rPr lang="pl-PL" dirty="0"/>
              <a:t>Dziękuję za uwagę.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E08A69D8-E434-4799-8832-9915F4EB34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6" name="Obraz 15">
            <a:extLst>
              <a:ext uri="{FF2B5EF4-FFF2-40B4-BE49-F238E27FC236}">
                <a16:creationId xmlns:a16="http://schemas.microsoft.com/office/drawing/2014/main" id="{E2649279-68AC-4F54-A880-75A79D7385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1C169691-7357-4DDF-8437-CEB5E8C7275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8" name="Obraz 17">
            <a:extLst>
              <a:ext uri="{FF2B5EF4-FFF2-40B4-BE49-F238E27FC236}">
                <a16:creationId xmlns:a16="http://schemas.microsoft.com/office/drawing/2014/main" id="{69B9B22B-67E4-4504-8A58-6D72DCD7A2A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0BC155C9-2974-4950-B840-0E7ABDF714B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0" name="Obraz 19">
            <a:extLst>
              <a:ext uri="{FF2B5EF4-FFF2-40B4-BE49-F238E27FC236}">
                <a16:creationId xmlns:a16="http://schemas.microsoft.com/office/drawing/2014/main" id="{C1C9A51C-3E9A-43B3-865C-E0B79CE15EF8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AE3D26F0-CB23-476D-84AC-833FF58353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2" name="Obraz 21">
            <a:extLst>
              <a:ext uri="{FF2B5EF4-FFF2-40B4-BE49-F238E27FC236}">
                <a16:creationId xmlns:a16="http://schemas.microsoft.com/office/drawing/2014/main" id="{02C74DC5-C335-4B67-9BCD-34D60F57C6C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0F174CC1-CE15-4868-A9EE-2844EB32D55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580C7992-BAEE-4176-9AF5-42DA24B7599A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BA86516E-B5E1-4DB3-981D-6523926A2A17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26" name="Obraz 25">
            <a:extLst>
              <a:ext uri="{FF2B5EF4-FFF2-40B4-BE49-F238E27FC236}">
                <a16:creationId xmlns:a16="http://schemas.microsoft.com/office/drawing/2014/main" id="{709B0195-39FE-4DB2-9F58-C6258A41F18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06B4110B-C953-4485-B94D-302AD469CBD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8" name="Obraz 27" descr="Obraz zawierający tekst&#10;&#10;Opis wygenerowany automatycznie">
            <a:extLst>
              <a:ext uri="{FF2B5EF4-FFF2-40B4-BE49-F238E27FC236}">
                <a16:creationId xmlns:a16="http://schemas.microsoft.com/office/drawing/2014/main" id="{A28A1A54-BDAC-430E-A04F-89808556AC37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  <p:pic>
        <p:nvPicPr>
          <p:cNvPr id="32" name="Obraz 31">
            <a:extLst>
              <a:ext uri="{FF2B5EF4-FFF2-40B4-BE49-F238E27FC236}">
                <a16:creationId xmlns:a16="http://schemas.microsoft.com/office/drawing/2014/main" id="{24C4E255-35C3-4CF1-9CD0-859D2405B1F1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4" name="Obraz 23">
            <a:extLst>
              <a:ext uri="{FF2B5EF4-FFF2-40B4-BE49-F238E27FC236}">
                <a16:creationId xmlns:a16="http://schemas.microsoft.com/office/drawing/2014/main" id="{F483E126-B57E-41E7-9631-172DD084E79B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  <p:pic>
        <p:nvPicPr>
          <p:cNvPr id="30" name="Obraz 29" descr="Obraz zawierający tekst&#10;&#10;Opis wygenerowany automatycznie">
            <a:extLst>
              <a:ext uri="{FF2B5EF4-FFF2-40B4-BE49-F238E27FC236}">
                <a16:creationId xmlns:a16="http://schemas.microsoft.com/office/drawing/2014/main" id="{34D9D2D5-D90B-457B-979F-511860C0953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525" y="1983572"/>
            <a:ext cx="3959225" cy="720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endParaRPr lang="pl-PL" dirty="0"/>
          </a:p>
        </p:txBody>
      </p:sp>
      <p:pic>
        <p:nvPicPr>
          <p:cNvPr id="18" name="Obraz 17" descr="Obraz zawierający tekst&#10;&#10;Opis wygenerowany automatycznie">
            <a:extLst>
              <a:ext uri="{FF2B5EF4-FFF2-40B4-BE49-F238E27FC236}">
                <a16:creationId xmlns:a16="http://schemas.microsoft.com/office/drawing/2014/main" id="{EB4DB370-BCB9-D1E9-5613-5A9DCA5F31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750" y="4500563"/>
            <a:ext cx="3959225" cy="720090"/>
          </a:xfrm>
          <a:prstGeom prst="rect">
            <a:avLst/>
          </a:prstGeom>
        </p:spPr>
      </p:pic>
      <p:pic>
        <p:nvPicPr>
          <p:cNvPr id="11" name="Obraz 10">
            <a:extLst>
              <a:ext uri="{FF2B5EF4-FFF2-40B4-BE49-F238E27FC236}">
                <a16:creationId xmlns:a16="http://schemas.microsoft.com/office/drawing/2014/main" id="{0CF3E933-1DA6-403F-9323-5B318B994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133" y="6444133"/>
            <a:ext cx="8855261" cy="828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 dt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mi.fepm@arp.gda.pl" TargetMode="External"/><Relationship Id="rId2" Type="http://schemas.openxmlformats.org/officeDocument/2006/relationships/hyperlink" Target="mailto:nabor11@arp.gda.pl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nabor11@arp.gda.p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2726208F-D6F7-1381-5132-3B60A6BFE7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1450" y="3131765"/>
            <a:ext cx="8064474" cy="1584176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pl-PL" altLang="pl-PL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Działanie 1.1. Badania i innowacje w przedsiębiorstwach – podpisywanie umów i zmiany na etapie realizacji projektu</a:t>
            </a:r>
            <a:br>
              <a:rPr lang="pl-PL" altLang="pl-PL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pl-PL" altLang="pl-PL" sz="27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sz="2700" dirty="0"/>
          </a:p>
        </p:txBody>
      </p:sp>
      <p:sp>
        <p:nvSpPr>
          <p:cNvPr id="5" name="Podtytuł 4">
            <a:extLst>
              <a:ext uri="{FF2B5EF4-FFF2-40B4-BE49-F238E27FC236}">
                <a16:creationId xmlns:a16="http://schemas.microsoft.com/office/drawing/2014/main" id="{0F4B11A1-2445-C731-5567-0EBA6FAF8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7473" y="5364013"/>
            <a:ext cx="7344817" cy="80095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1800" dirty="0"/>
              <a:t>Agencja Rozwoju Pomorza S.A.</a:t>
            </a:r>
          </a:p>
          <a:p>
            <a:pPr>
              <a:lnSpc>
                <a:spcPct val="100000"/>
              </a:lnSpc>
            </a:pPr>
            <a:r>
              <a:rPr lang="pl-PL" sz="1800" dirty="0"/>
              <a:t>Gdańsk, 27.03.2026 r.</a:t>
            </a:r>
          </a:p>
          <a:p>
            <a:endParaRPr lang="pl-PL" b="0" dirty="0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19AAE24B-4955-60A2-1D99-1C0A464CF1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4138" y="234883"/>
            <a:ext cx="2520281" cy="1127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8368841-140E-0554-8912-583A53747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899835"/>
            <a:ext cx="8640381" cy="575745"/>
          </a:xfrm>
        </p:spPr>
        <p:txBody>
          <a:bodyPr>
            <a:normAutofit/>
          </a:bodyPr>
          <a:lstStyle/>
          <a:p>
            <a:r>
              <a:rPr lang="pl-PL" sz="4000" dirty="0"/>
              <a:t>Proces podpisania umowy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E9B46C8-9645-ADE8-9DA6-F81F15A5D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547589"/>
            <a:ext cx="8640382" cy="51122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sz="2800" dirty="0"/>
          </a:p>
          <a:p>
            <a:pPr marL="0" indent="0" algn="ctr">
              <a:buNone/>
            </a:pPr>
            <a:r>
              <a:rPr lang="pl-PL" sz="2800" b="1" dirty="0"/>
              <a:t>Etapy podpisania umowy o dofinansowanie:</a:t>
            </a:r>
          </a:p>
          <a:p>
            <a:pPr marL="0" indent="0" algn="ctr">
              <a:buNone/>
            </a:pPr>
            <a:endParaRPr lang="pl-PL" sz="2800" b="1" dirty="0"/>
          </a:p>
          <a:p>
            <a:pPr>
              <a:buFont typeface="Wingdings" panose="05000000000000000000" pitchFamily="2" charset="2"/>
              <a:buChar char="§"/>
            </a:pPr>
            <a:r>
              <a:rPr lang="pl-PL" sz="2800" dirty="0"/>
              <a:t>Informacja o wyborze do dofinansowania.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800" dirty="0"/>
              <a:t>Informacja o konieczności złożenie dodatkowych dokumentów, które są niezbędne do podpisania umowy.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800" dirty="0"/>
              <a:t>Weryfikacja ww. dokumentów.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800" dirty="0"/>
              <a:t>Podpisanie umowy o dofinansowanie (w formie tradycyjnej lub za pomocą kwalifikowanego podpisu elektronicznego).</a:t>
            </a:r>
          </a:p>
          <a:p>
            <a:pPr marL="0" indent="0" algn="ctr">
              <a:buNone/>
            </a:pPr>
            <a:endParaRPr lang="pl-PL" sz="2800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BCDAAB8-CE97-2B43-0797-E5BFCDD8A1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4536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BED66F3-A58C-E586-66B3-AF9401D1F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792087"/>
          </a:xfrm>
        </p:spPr>
        <p:txBody>
          <a:bodyPr>
            <a:normAutofit fontScale="90000"/>
          </a:bodyPr>
          <a:lstStyle/>
          <a:p>
            <a:r>
              <a:rPr lang="pl-PL" sz="3200" dirty="0"/>
              <a:t>Zabezpieczenie prawidłowej realizacji umowy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B5957D9-2EEF-194A-256D-AE122279E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907" y="1331565"/>
            <a:ext cx="8640382" cy="5328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2400" dirty="0"/>
              <a:t>Preferowaną przez ARP S.A. formą zabezpieczenia jest </a:t>
            </a:r>
            <a:r>
              <a:rPr lang="pl-PL" sz="2400" b="1" dirty="0"/>
              <a:t>weksel in blanco wraz z deklaracją wekslową</a:t>
            </a:r>
            <a:r>
              <a:rPr lang="pl-PL" sz="2400" dirty="0"/>
              <a:t>. </a:t>
            </a:r>
          </a:p>
          <a:p>
            <a:pPr marL="0" indent="0">
              <a:buNone/>
            </a:pPr>
            <a:r>
              <a:rPr lang="pl-PL" sz="2400" dirty="0"/>
              <a:t>Zabezpieczenie prawidłowej realizacji umowy składane jest w siedzibie ARP S.A. przez osobę/osoby upoważnioną/upoważnione do reprezentacji podmiotu zgodnie z dokumentem rejestrowym. </a:t>
            </a:r>
          </a:p>
          <a:p>
            <a:pPr marL="0" indent="0">
              <a:buNone/>
            </a:pPr>
            <a:r>
              <a:rPr lang="pl-PL" sz="2400" dirty="0"/>
              <a:t>W przypadku gdy zabezpieczenie ma być złożone przez inną osobę konieczne jest przedłożenia potwierdzonego notarialnie pełnomocnictwa celowego.</a:t>
            </a:r>
          </a:p>
          <a:p>
            <a:pPr marL="0" indent="0">
              <a:buNone/>
            </a:pPr>
            <a:r>
              <a:rPr lang="pl-PL" sz="2400" dirty="0"/>
              <a:t>Zabezpieczenie musi być złożone nie później niż w dniu złożenia pierwszego wniosku o płatność.</a:t>
            </a:r>
          </a:p>
          <a:p>
            <a:pPr marL="0" indent="0">
              <a:buNone/>
            </a:pPr>
            <a:r>
              <a:rPr lang="pl-PL" sz="2400" dirty="0"/>
              <a:t>W przypadku projektów realizowanych w formie partnerstwa, zabezpieczenie wnosi Beneficjent.   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24BC19-5620-7EA9-C94A-B68988C3F85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3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6655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638416-CDF5-464F-A2F5-F72577236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715" y="416947"/>
            <a:ext cx="8640381" cy="842610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Zmiany w umowie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7C176D-B45F-4406-A1CB-1FF1235853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347" y="1403573"/>
            <a:ext cx="10009112" cy="5796264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FF0000"/>
                </a:solidFill>
              </a:rPr>
              <a:t>Co należy wiedzieć i pamiętać!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/>
              <a:t>Wszelkie zmiany w realizacji dofinansowanego projektu beneficjent zobowiązany jest zgłosić do Instytucji Pośredniczącej. Co do zasady i w miarę możliwości przed ich wprowadzeniem.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/>
              <a:t>Proponowany projekt zmian w realizacji projektu, zarówno z inicjatywy beneficjenta, jak i Instytucji Pośredniczącej, musi być uzgodniony i zaakceptowany przez obie strony.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/>
              <a:t>Zgłoszenie projektu zmian w Umowie może być dokonane, poprzez złożenie niezbędnej dokumentacji, nie później niż przed zakończeniem realizacji projektu, którego termin określony jest w Umowie.</a:t>
            </a:r>
          </a:p>
          <a:p>
            <a:pPr lvl="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pl-PL" dirty="0"/>
              <a:t>Propozycje zmian w realizacji Projektu Beneficjent zgłasza niezwłocznie do Instytucji Pośredniczącej w formie pisemnej lub w formie elektronicznej w rozumieniu art. </a:t>
            </a:r>
            <a:r>
              <a:rPr lang="pl-PL"/>
              <a:t>78 </a:t>
            </a:r>
            <a:r>
              <a:rPr lang="pl-PL" dirty="0"/>
              <a:t>§ 1 - Kodeksu cywilnego  wraz z ich uzasadnieniem i niezbędną dokumentacją.</a:t>
            </a:r>
            <a:endParaRPr lang="pl-PL" sz="2000" b="1" dirty="0">
              <a:solidFill>
                <a:srgbClr val="C00000"/>
              </a:solidFill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pl-PL" sz="2000" b="1" dirty="0">
                <a:solidFill>
                  <a:srgbClr val="C00000"/>
                </a:solidFill>
              </a:rPr>
              <a:t>	</a:t>
            </a:r>
            <a:endParaRPr lang="pl-PL" sz="2000" b="1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EB18B2F8-F9FD-4A20-B270-49BFFF0537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45420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867E26F-C4B3-1305-54CB-55D09A4621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539478"/>
            <a:ext cx="8640381" cy="720079"/>
          </a:xfrm>
        </p:spPr>
        <p:txBody>
          <a:bodyPr/>
          <a:lstStyle/>
          <a:p>
            <a:r>
              <a:rPr lang="pl-PL" dirty="0"/>
              <a:t>Zmiany w umowie o dofinansowanie projektu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1A71390-8B68-D66C-D826-317F21E20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386" y="1475581"/>
            <a:ext cx="9217024" cy="4824536"/>
          </a:xfrm>
        </p:spPr>
        <p:txBody>
          <a:bodyPr/>
          <a:lstStyle/>
          <a:p>
            <a:pPr marL="0" indent="0">
              <a:buNone/>
            </a:pPr>
            <a:r>
              <a:rPr lang="pl-PL" sz="2400" b="1" dirty="0">
                <a:solidFill>
                  <a:srgbClr val="FF0000"/>
                </a:solidFill>
              </a:rPr>
              <a:t>Zmiany wymagające usankcjonowania w formie aneksu do umowy o dofinansowanie projektu:</a:t>
            </a:r>
          </a:p>
          <a:p>
            <a:pPr marL="0" indent="0">
              <a:buNone/>
            </a:pPr>
            <a:endParaRPr lang="pl-PL" sz="2000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zmiana formy prawnej</a:t>
            </a:r>
            <a:r>
              <a:rPr lang="pl-PL" sz="20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zmiany finansowe o ile wpływają na zmianę treści umowy;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przesunięcia finansowe pomiędzy kategoriami o ile wpływają na zmianę treści umowy;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zmiana terminu realizacji umowy;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2000" dirty="0"/>
              <a:t>zmiana zakresu rzeczowego o ile jest on zgodny z celem projektu;</a:t>
            </a:r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ABDDD22-7E81-DABC-2BE9-DF012461BF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5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33970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7D74A4-7602-7170-D0D3-0764B28DB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5525" y="467469"/>
            <a:ext cx="8640381" cy="648072"/>
          </a:xfrm>
        </p:spPr>
        <p:txBody>
          <a:bodyPr>
            <a:normAutofit/>
          </a:bodyPr>
          <a:lstStyle/>
          <a:p>
            <a:r>
              <a:rPr kumimoji="0" lang="pl-PL" sz="2800" b="1" i="0" u="none" strike="noStrike" kern="1200" cap="none" spc="0" normalizeH="0" baseline="0" noProof="0" dirty="0">
                <a:ln>
                  <a:noFill/>
                </a:ln>
                <a:solidFill>
                  <a:srgbClr val="002073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Zmiany w umowie o dofinansowanie projektu</a:t>
            </a:r>
            <a:endParaRPr lang="pl-PL" sz="32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CA71D55-E7B7-632F-84AF-A4DC35FFF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378" y="971525"/>
            <a:ext cx="9577064" cy="5976663"/>
          </a:xfrm>
        </p:spPr>
        <p:txBody>
          <a:bodyPr>
            <a:normAutofit fontScale="32500" lnSpcReduction="20000"/>
          </a:bodyPr>
          <a:lstStyle/>
          <a:p>
            <a:pPr marL="0" marR="0" lvl="0" indent="0" algn="l" defTabSz="1007943" rtl="0" eaLnBrk="1" fontAlgn="auto" latinLnBrk="0" hangingPunct="1">
              <a:lnSpc>
                <a:spcPts val="2400"/>
              </a:lnSpc>
              <a:spcBef>
                <a:spcPts val="1102"/>
              </a:spcBef>
              <a:spcAft>
                <a:spcPts val="0"/>
              </a:spcAft>
              <a:buClr>
                <a:srgbClr val="003399"/>
              </a:buClr>
              <a:buSzTx/>
              <a:buFontTx/>
              <a:buNone/>
              <a:tabLst/>
              <a:defRPr/>
            </a:pPr>
            <a:r>
              <a:rPr kumimoji="0" lang="pl-PL" sz="37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Zmiany niewymagające usankcjonowania w formie aneksu do umowy o dofinansowanie projektu:</a:t>
            </a:r>
          </a:p>
          <a:p>
            <a:pPr marL="251986" marR="0" lvl="0" indent="-251986" algn="l" defTabSz="1007943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3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zmiana adresu siedziby oraz lokalizacji firmy;</a:t>
            </a:r>
          </a:p>
          <a:p>
            <a:pPr marL="251986" marR="0" lvl="0" indent="-251986" algn="l" defTabSz="1007943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3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zmiana rachunku bankowego; </a:t>
            </a:r>
          </a:p>
          <a:p>
            <a:pPr marL="251986" marR="0" lvl="0" indent="-251986" algn="l" defTabSz="1007943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3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zmiana nazwy firmy (bez zmiany numeru NIP/REGON);</a:t>
            </a:r>
          </a:p>
          <a:p>
            <a:pPr marL="251986" marR="0" lvl="0" indent="-251986" algn="l" defTabSz="1007943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3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aktualizacja harmonogramu dokonywania wydatków, o ile nie wpływa na treść Umowy i załączników nr 1 (szczegółowe postanowienia oraz prawa i obowiązki Stron związane z realizacją Projektu) lub 2 do niej (Wniosku o dofinansowanie wraz z załącznikami);</a:t>
            </a:r>
          </a:p>
          <a:p>
            <a:pPr marL="251986" marR="0" lvl="0" indent="-251986" algn="l" defTabSz="1007943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3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aktualizacja załączników w ramach Wniosku o dofinansowanie;</a:t>
            </a:r>
          </a:p>
          <a:p>
            <a:pPr lvl="0">
              <a:spcBef>
                <a:spcPts val="600"/>
              </a:spcBef>
              <a:buClr>
                <a:srgbClr val="003399"/>
              </a:buClr>
              <a:buFont typeface="Wingdings" panose="05000000000000000000" pitchFamily="2" charset="2"/>
              <a:buChar char="§"/>
              <a:defRPr/>
            </a:pPr>
            <a:r>
              <a:rPr lang="pl-PL" sz="3700" dirty="0"/>
              <a:t>zmiany w partnerstwie polegające na zwiększeniu lub zmniejszeniu liczby partnerów, zmianie partnera, zakresu zadań partnerów lub rezygnacji z partnerstwa, wymagają zgłoszenia do IP i uzyskania jej pisemnej zgody oraz muszą być zgodne z zasadami wynikającymi z Ustawy wdrożeniowej;</a:t>
            </a:r>
          </a:p>
          <a:p>
            <a:pPr lvl="0">
              <a:spcBef>
                <a:spcPts val="600"/>
              </a:spcBef>
              <a:buClr>
                <a:srgbClr val="003399"/>
              </a:buClr>
              <a:buFont typeface="Wingdings" panose="05000000000000000000" pitchFamily="2" charset="2"/>
              <a:buChar char="§"/>
              <a:defRPr/>
            </a:pPr>
            <a:r>
              <a:rPr lang="pl-PL" sz="3700" dirty="0"/>
              <a:t>zmiany zakresu rzeczowego finansowane z wydatków niekwalifikowalnych i niewpływające na założone wskaźniki, cele i trwałość Projektu;</a:t>
            </a:r>
            <a:endParaRPr kumimoji="0" lang="pl-PL" sz="37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251986" marR="0" lvl="0" indent="-251986" algn="l" defTabSz="1007943" rtl="0" eaLnBrk="1" fontAlgn="auto" latinLnBrk="0" hangingPunct="1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Clr>
                <a:srgbClr val="003399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pl-PL" sz="37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Open Sans" pitchFamily="2" charset="0"/>
                <a:ea typeface="Open Sans" pitchFamily="2" charset="0"/>
                <a:cs typeface="Open Sans" pitchFamily="2" charset="0"/>
              </a:rPr>
              <a:t>zmiana wynikająca ze zmiany przepisów prawa, w tym wytycznych wymienionych w Umowie, obejmująca również zmianę wynikającą z aktualizacji publikatorów aktów prawnych przywołanych w Umowie bądź zmianę oznaczeń jednostek redakcyjnych przepisów prawa, do których odwołują się postanowienia Umowy, jeżeli zmiana ta ma wyłącznie charakter aktualizacji w związku ze zmianą aktów prawnych i nie niesie ze sobą żadnych zmian w zakresie praw i obowiązków Stron.</a:t>
            </a:r>
          </a:p>
          <a:p>
            <a:pPr marL="0" indent="0">
              <a:buNone/>
            </a:pP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4235F7C-6FBA-9876-8547-2231133EC9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6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6146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60D1D42-870A-C60D-A176-E28546A0E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Forma i sposób udzielania wyjaśnień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95EDA48-8764-766C-7C0B-BA9B3ECD7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x-none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 sprawach dotyczących 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umów oraz zmian w trakcie realizacji projektu </a:t>
            </a:r>
            <a:r>
              <a:rPr lang="x-none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informacji udzielają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endParaRPr lang="pl-PL" sz="18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600"/>
              </a:spcAft>
              <a:buFont typeface="Calibri" panose="020F0502020204030204" pitchFamily="34" charset="0"/>
              <a:buChar char="-"/>
              <a:tabLst>
                <a:tab pos="630555" algn="l"/>
              </a:tabLst>
            </a:pPr>
            <a:r>
              <a:rPr lang="pl-PL" sz="1800" b="1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Pracownicy Sekcji Kontraktowania ARP S.A.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pod numerami telefonu </a:t>
            </a:r>
            <a:b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en-US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(58) 32 33 258, (58) 32 33 177, (58) 32 33 227, (58) 32 33 230, (58) 32 33 104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lub poprzez e-mail: </a:t>
            </a:r>
            <a:r>
              <a:rPr lang="en-US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nabor11@arp.gda.pl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pl-PL" sz="1800" dirty="0"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</a:t>
            </a:r>
            <a:r>
              <a:rPr lang="x-none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sprawach dotyczących </a:t>
            </a:r>
            <a:r>
              <a:rPr lang="pl-PL" sz="1800" dirty="0">
                <a:solidFill>
                  <a:srgbClr val="000000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CST </a:t>
            </a:r>
            <a:r>
              <a:rPr lang="x-none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informacj</a:t>
            </a: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 udziela Administrator pod numerem telefonu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(58) 32 33 215 </a:t>
            </a: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lub poprzez e-mail: </a:t>
            </a:r>
            <a:r>
              <a:rPr lang="pl-PL" sz="1800" u="sng" dirty="0">
                <a:solidFill>
                  <a:srgbClr val="0563C1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ami.fepm@arp.gda.pl</a:t>
            </a:r>
            <a:r>
              <a:rPr lang="pl-PL" sz="18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DCFC6302-C8A4-003E-2A47-F61BF1312B8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7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1651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>
            <a:extLst>
              <a:ext uri="{FF2B5EF4-FFF2-40B4-BE49-F238E27FC236}">
                <a16:creationId xmlns:a16="http://schemas.microsoft.com/office/drawing/2014/main" id="{9FFE83B3-473A-43E6-B353-FDF35977CA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5848" y="3131765"/>
            <a:ext cx="7920115" cy="25922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3600" dirty="0">
                <a:latin typeface="+mn-lt"/>
              </a:rPr>
              <a:t>Dziękujemy za uwagę</a:t>
            </a:r>
            <a:br>
              <a:rPr lang="pl-PL" dirty="0"/>
            </a:br>
            <a:br>
              <a:rPr lang="pl-PL" dirty="0"/>
            </a:br>
            <a:br>
              <a:rPr lang="pl-PL" dirty="0"/>
            </a:br>
            <a:br>
              <a:rPr lang="pl-PL" sz="2400" dirty="0"/>
            </a:br>
            <a:r>
              <a:rPr lang="pl-PL" sz="1400" dirty="0">
                <a:solidFill>
                  <a:schemeClr val="accent1"/>
                </a:solidFill>
              </a:rPr>
              <a:t>Kontakt: Sekcja Kontraktowania</a:t>
            </a:r>
            <a:br>
              <a:rPr lang="pl-PL" sz="1400" dirty="0">
                <a:solidFill>
                  <a:schemeClr val="accent1"/>
                </a:solidFill>
              </a:rPr>
            </a:br>
            <a:r>
              <a:rPr lang="pl-PL" sz="1400" dirty="0">
                <a:solidFill>
                  <a:srgbClr val="0000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nabor11@arp.gda.pl </a:t>
            </a:r>
            <a:br>
              <a:rPr lang="pl-PL" sz="1400" dirty="0">
                <a:solidFill>
                  <a:srgbClr val="0000FF"/>
                </a:solidFill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lang="pl-PL" sz="1400" dirty="0">
                <a:solidFill>
                  <a:schemeClr val="accent1"/>
                </a:solidFill>
              </a:rPr>
              <a:t>tel. 58 32 33 104, 58 32 33 177, 58 23 33 227, 58 32 33 230, 58 32 33 258</a:t>
            </a:r>
          </a:p>
        </p:txBody>
      </p:sp>
    </p:spTree>
    <p:extLst>
      <p:ext uri="{BB962C8B-B14F-4D97-AF65-F5344CB8AC3E}">
        <p14:creationId xmlns:p14="http://schemas.microsoft.com/office/powerpoint/2010/main" val="355181099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z numerem strony</Template>
  <TotalTime>4222</TotalTime>
  <Words>746</Words>
  <Application>Microsoft Office PowerPoint</Application>
  <PresentationFormat>Niestandardowy</PresentationFormat>
  <Paragraphs>59</Paragraphs>
  <Slides>8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Open Sans</vt:lpstr>
      <vt:lpstr>Symbol</vt:lpstr>
      <vt:lpstr>Wingdings</vt:lpstr>
      <vt:lpstr>Motyw pakietu Office</vt:lpstr>
      <vt:lpstr>Działanie 1.1. Badania i innowacje w przedsiębiorstwach – podpisywanie umów i zmiany na etapie realizacji projektu  </vt:lpstr>
      <vt:lpstr>Proces podpisania umowy</vt:lpstr>
      <vt:lpstr>Zabezpieczenie prawidłowej realizacji umowy</vt:lpstr>
      <vt:lpstr>Zmiany w umowie o dofinansowanie projektu</vt:lpstr>
      <vt:lpstr>Zmiany w umowie o dofinansowanie projektu</vt:lpstr>
      <vt:lpstr>Zmiany w umowie o dofinansowanie projektu</vt:lpstr>
      <vt:lpstr>Forma i sposób udzielania wyjaśnień </vt:lpstr>
      <vt:lpstr>Dziękujemy za uwagę    Kontakt: Sekcja Kontraktowania nabor11@arp.gda.pl  tel. 58 32 33 104, 58 32 33 177, 58 23 33 227, 58 32 33 230, 58 32 33 258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Małgorzata Mach-Otterska</cp:lastModifiedBy>
  <cp:revision>265</cp:revision>
  <cp:lastPrinted>2025-03-17T07:38:37Z</cp:lastPrinted>
  <dcterms:created xsi:type="dcterms:W3CDTF">2022-06-22T09:40:44Z</dcterms:created>
  <dcterms:modified xsi:type="dcterms:W3CDTF">2026-04-03T07:41:54Z</dcterms:modified>
</cp:coreProperties>
</file>